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5" r:id="rId19"/>
    <p:sldId id="276" r:id="rId20"/>
    <p:sldId id="277" r:id="rId21"/>
    <p:sldId id="28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7" d="100"/>
          <a:sy n="107" d="100"/>
        </p:scale>
        <p:origin x="-306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B754-4C5B-4665-93DB-95ED988F261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1A070-A3B6-4A88-864E-ACF9A21F6D1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4857902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B754-4C5B-4665-93DB-95ED988F261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1A070-A3B6-4A88-864E-ACF9A21F6D1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8574896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B754-4C5B-4665-93DB-95ED988F261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1A070-A3B6-4A88-864E-ACF9A21F6D1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82072888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B754-4C5B-4665-93DB-95ED988F261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1A070-A3B6-4A88-864E-ACF9A21F6D1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6242596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B754-4C5B-4665-93DB-95ED988F261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1A070-A3B6-4A88-864E-ACF9A21F6D1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8129543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B754-4C5B-4665-93DB-95ED988F261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1A070-A3B6-4A88-864E-ACF9A21F6D1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0203924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B754-4C5B-4665-93DB-95ED988F261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1A070-A3B6-4A88-864E-ACF9A21F6D1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1007015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B754-4C5B-4665-93DB-95ED988F261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1A070-A3B6-4A88-864E-ACF9A21F6D1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0511521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B754-4C5B-4665-93DB-95ED988F261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1A070-A3B6-4A88-864E-ACF9A21F6D1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6651959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B754-4C5B-4665-93DB-95ED988F261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1A070-A3B6-4A88-864E-ACF9A21F6D1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6944767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B754-4C5B-4665-93DB-95ED988F261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1A070-A3B6-4A88-864E-ACF9A21F6D1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7673219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4B754-4C5B-4665-93DB-95ED988F261E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26/02/2014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1A070-A3B6-4A88-864E-ACF9A21F6D1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8498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over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www.arsimi.gov.al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www.arsimi.gov.al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://www.akp.gov.al/" TargetMode="External"/><Relationship Id="rId4" Type="http://schemas.openxmlformats.org/officeDocument/2006/relationships/hyperlink" Target="http://www.arsimi.gov.al/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www.arsimi.gov.al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://www.akp.gov.al/" TargetMode="External"/><Relationship Id="rId4" Type="http://schemas.openxmlformats.org/officeDocument/2006/relationships/hyperlink" Target="http://www.arsimi.gov.al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www.arsimi.gov.al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2139397"/>
            <a:ext cx="9143999" cy="4718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8270" y="161172"/>
            <a:ext cx="2727460" cy="19782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" y="3513194"/>
            <a:ext cx="914399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 smtClean="0">
                <a:solidFill>
                  <a:srgbClr val="FF0000"/>
                </a:solidFill>
                <a:latin typeface="Adobe Garamond Pro"/>
              </a:rPr>
              <a:t>		MATURA 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SHTETËRORE 2014</a:t>
            </a:r>
            <a:endParaRPr lang="en-US" sz="2700" dirty="0">
              <a:solidFill>
                <a:srgbClr val="FF0000"/>
              </a:solidFill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5879589" y="1477629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1493041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98496149"/>
      </p:ext>
    </p:extLst>
  </p:cSld>
  <p:clrMapOvr>
    <a:masterClrMapping/>
  </p:clrMapOvr>
  <p:transition spd="slow" advTm="8000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2139397"/>
            <a:ext cx="9143999" cy="4718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8270" y="161172"/>
            <a:ext cx="2727460" cy="19782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1" y="2558723"/>
            <a:ext cx="914399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700" b="1" dirty="0">
                <a:solidFill>
                  <a:srgbClr val="FF0000"/>
                </a:solidFill>
                <a:latin typeface="Adobe Garamond Pro"/>
              </a:rPr>
              <a:t>KUR MATURANTI/KANDIDATI MBETET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" y="3346232"/>
            <a:ext cx="91439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 err="1">
                <a:solidFill>
                  <a:srgbClr val="7030A0"/>
                </a:solidFill>
              </a:rPr>
              <a:t>Maturanti</a:t>
            </a:r>
            <a:r>
              <a:rPr lang="en-US" sz="2700" b="1" dirty="0">
                <a:solidFill>
                  <a:srgbClr val="7030A0"/>
                </a:solidFill>
              </a:rPr>
              <a:t>/ </a:t>
            </a:r>
            <a:r>
              <a:rPr lang="en-US" sz="2700" b="1" dirty="0" err="1">
                <a:solidFill>
                  <a:srgbClr val="7030A0"/>
                </a:solidFill>
              </a:rPr>
              <a:t>kandidati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mbetet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në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provimin</a:t>
            </a:r>
            <a:r>
              <a:rPr lang="en-US" sz="2700" b="1" dirty="0">
                <a:solidFill>
                  <a:srgbClr val="7030A0"/>
                </a:solidFill>
              </a:rPr>
              <a:t> e </a:t>
            </a:r>
            <a:r>
              <a:rPr lang="en-US" sz="2700" b="1" dirty="0" err="1">
                <a:solidFill>
                  <a:srgbClr val="7030A0"/>
                </a:solidFill>
              </a:rPr>
              <a:t>Maturës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nëse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ka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marrë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më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pak</a:t>
            </a:r>
            <a:r>
              <a:rPr lang="en-US" sz="2700" b="1" dirty="0">
                <a:solidFill>
                  <a:srgbClr val="7030A0"/>
                </a:solidFill>
              </a:rPr>
              <a:t> se 20% </a:t>
            </a:r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pikëve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 smtClean="0">
                <a:solidFill>
                  <a:srgbClr val="7030A0"/>
                </a:solidFill>
              </a:rPr>
              <a:t>testit</a:t>
            </a:r>
            <a:r>
              <a:rPr lang="en-US" sz="2700" b="1" dirty="0" smtClean="0">
                <a:solidFill>
                  <a:srgbClr val="7030A0"/>
                </a:solidFill>
              </a:rPr>
              <a:t>.</a:t>
            </a:r>
            <a:endParaRPr lang="en-US" sz="2700" b="1" dirty="0">
              <a:solidFill>
                <a:srgbClr val="7030A0"/>
              </a:solidFill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5879589" y="1477629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1493041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50242936"/>
      </p:ext>
    </p:extLst>
  </p:cSld>
  <p:clrMapOvr>
    <a:masterClrMapping/>
  </p:clrMapOvr>
  <p:transition spd="slow" advTm="8000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2139397"/>
            <a:ext cx="9143999" cy="4718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8270" y="161172"/>
            <a:ext cx="2727460" cy="19782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6200" y="2209800"/>
            <a:ext cx="914399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KANDIDATËT E MSH 2006-2013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84" y="2647228"/>
            <a:ext cx="91439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7030A0"/>
                </a:solidFill>
              </a:rPr>
              <a:t>Aplikojnë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për</a:t>
            </a:r>
            <a:r>
              <a:rPr lang="en-US" sz="2400" b="1" dirty="0">
                <a:solidFill>
                  <a:srgbClr val="7030A0"/>
                </a:solidFill>
              </a:rPr>
              <a:t> IAL-</a:t>
            </a:r>
            <a:r>
              <a:rPr lang="en-US" sz="2400" b="1" dirty="0" err="1">
                <a:solidFill>
                  <a:srgbClr val="7030A0"/>
                </a:solidFill>
              </a:rPr>
              <a:t>të</a:t>
            </a:r>
            <a:r>
              <a:rPr lang="en-US" sz="2400" b="1" dirty="0">
                <a:solidFill>
                  <a:srgbClr val="7030A0"/>
                </a:solidFill>
              </a:rPr>
              <a:t>, </a:t>
            </a:r>
            <a:r>
              <a:rPr lang="en-US" sz="2400" b="1" dirty="0" err="1">
                <a:solidFill>
                  <a:srgbClr val="7030A0"/>
                </a:solidFill>
              </a:rPr>
              <a:t>bazuar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rezultatet</a:t>
            </a:r>
            <a:r>
              <a:rPr lang="en-US" sz="2400" b="1" dirty="0">
                <a:solidFill>
                  <a:srgbClr val="7030A0"/>
                </a:solidFill>
              </a:rPr>
              <a:t> e </a:t>
            </a:r>
            <a:r>
              <a:rPr lang="en-US" sz="2400" b="1" dirty="0" err="1">
                <a:solidFill>
                  <a:srgbClr val="7030A0"/>
                </a:solidFill>
              </a:rPr>
              <a:t>mëparshme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të</a:t>
            </a:r>
            <a:r>
              <a:rPr lang="en-US" sz="2400" b="1" dirty="0">
                <a:solidFill>
                  <a:srgbClr val="7030A0"/>
                </a:solidFill>
              </a:rPr>
              <a:t> MSH </a:t>
            </a:r>
            <a:r>
              <a:rPr lang="en-US" sz="2400" b="1" dirty="0" err="1">
                <a:solidFill>
                  <a:srgbClr val="7030A0"/>
                </a:solidFill>
              </a:rPr>
              <a:t>kur</a:t>
            </a:r>
            <a:r>
              <a:rPr lang="en-US" sz="2400" b="1" dirty="0">
                <a:solidFill>
                  <a:srgbClr val="7030A0"/>
                </a:solidFill>
              </a:rPr>
              <a:t>:</a:t>
            </a:r>
          </a:p>
          <a:p>
            <a:r>
              <a:rPr lang="en-US" sz="2400" b="1" dirty="0" err="1">
                <a:solidFill>
                  <a:srgbClr val="7030A0"/>
                </a:solidFill>
              </a:rPr>
              <a:t>Nuk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janë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shpallur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fitues</a:t>
            </a:r>
            <a:r>
              <a:rPr lang="en-US" sz="2400" b="1" dirty="0">
                <a:solidFill>
                  <a:srgbClr val="7030A0"/>
                </a:solidFill>
              </a:rPr>
              <a:t>;</a:t>
            </a:r>
          </a:p>
          <a:p>
            <a:r>
              <a:rPr lang="en-US" sz="2400" b="1" dirty="0" err="1">
                <a:solidFill>
                  <a:srgbClr val="7030A0"/>
                </a:solidFill>
              </a:rPr>
              <a:t>Janë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shpallur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fitues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dhe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nuk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janë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regjistruar</a:t>
            </a:r>
            <a:r>
              <a:rPr lang="en-US" sz="2400" b="1" dirty="0">
                <a:solidFill>
                  <a:srgbClr val="7030A0"/>
                </a:solidFill>
              </a:rPr>
              <a:t>;</a:t>
            </a:r>
          </a:p>
          <a:p>
            <a:r>
              <a:rPr lang="en-US" sz="2400" b="1" dirty="0" err="1">
                <a:solidFill>
                  <a:srgbClr val="7030A0"/>
                </a:solidFill>
              </a:rPr>
              <a:t>Janë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shpallur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fitues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dhe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janë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çregjistruar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gjatë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vitit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parë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akademik</a:t>
            </a:r>
            <a:r>
              <a:rPr lang="en-US" sz="2400" b="1" dirty="0">
                <a:solidFill>
                  <a:srgbClr val="7030A0"/>
                </a:solidFill>
              </a:rPr>
              <a:t>, </a:t>
            </a:r>
            <a:r>
              <a:rPr lang="en-US" sz="2400" b="1" dirty="0" err="1">
                <a:solidFill>
                  <a:srgbClr val="7030A0"/>
                </a:solidFill>
              </a:rPr>
              <a:t>vërtetuar</a:t>
            </a:r>
            <a:r>
              <a:rPr lang="en-US" sz="2400" b="1" dirty="0">
                <a:solidFill>
                  <a:srgbClr val="7030A0"/>
                </a:solidFill>
              </a:rPr>
              <a:t> me </a:t>
            </a:r>
            <a:r>
              <a:rPr lang="en-US" sz="2400" b="1" dirty="0" err="1">
                <a:solidFill>
                  <a:srgbClr val="7030A0"/>
                </a:solidFill>
              </a:rPr>
              <a:t>shkresë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nga</a:t>
            </a:r>
            <a:r>
              <a:rPr lang="en-US" sz="2400" b="1" dirty="0">
                <a:solidFill>
                  <a:srgbClr val="7030A0"/>
                </a:solidFill>
              </a:rPr>
              <a:t> IAL-</a:t>
            </a:r>
            <a:r>
              <a:rPr lang="en-US" sz="2400" b="1" dirty="0" err="1">
                <a:solidFill>
                  <a:srgbClr val="7030A0"/>
                </a:solidFill>
              </a:rPr>
              <a:t>të</a:t>
            </a:r>
            <a:r>
              <a:rPr lang="en-US" sz="2400" b="1" dirty="0">
                <a:solidFill>
                  <a:srgbClr val="7030A0"/>
                </a:solidFill>
              </a:rPr>
              <a:t>;</a:t>
            </a:r>
          </a:p>
          <a:p>
            <a:r>
              <a:rPr lang="en-US" sz="2400" b="1" dirty="0" err="1">
                <a:solidFill>
                  <a:srgbClr val="7030A0"/>
                </a:solidFill>
              </a:rPr>
              <a:t>Kur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studenti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vazhdon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sudimet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vitin</a:t>
            </a:r>
            <a:r>
              <a:rPr lang="en-US" sz="2400" b="1" dirty="0">
                <a:solidFill>
                  <a:srgbClr val="7030A0"/>
                </a:solidFill>
              </a:rPr>
              <a:t> e </a:t>
            </a:r>
            <a:r>
              <a:rPr lang="en-US" sz="2400" b="1" dirty="0" err="1">
                <a:solidFill>
                  <a:srgbClr val="7030A0"/>
                </a:solidFill>
              </a:rPr>
              <a:t>dytë</a:t>
            </a:r>
            <a:r>
              <a:rPr lang="en-US" sz="2400" b="1" dirty="0">
                <a:solidFill>
                  <a:srgbClr val="7030A0"/>
                </a:solidFill>
              </a:rPr>
              <a:t> e </a:t>
            </a:r>
            <a:r>
              <a:rPr lang="en-US" sz="2400" b="1" dirty="0" err="1">
                <a:solidFill>
                  <a:srgbClr val="7030A0"/>
                </a:solidFill>
              </a:rPr>
              <a:t>më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tej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ai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duhet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marrë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paraprakisht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miratimin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nga</a:t>
            </a:r>
            <a:r>
              <a:rPr lang="en-US" sz="2400" b="1" dirty="0">
                <a:solidFill>
                  <a:srgbClr val="7030A0"/>
                </a:solidFill>
              </a:rPr>
              <a:t> MAS </a:t>
            </a:r>
            <a:r>
              <a:rPr lang="en-US" sz="2400" b="1" dirty="0" err="1">
                <a:solidFill>
                  <a:srgbClr val="7030A0"/>
                </a:solidFill>
              </a:rPr>
              <a:t>për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vijuar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më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tej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procedurat</a:t>
            </a:r>
            <a:r>
              <a:rPr lang="en-US" sz="2400" b="1" dirty="0">
                <a:solidFill>
                  <a:srgbClr val="7030A0"/>
                </a:solidFill>
              </a:rPr>
              <a:t>;</a:t>
            </a: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5879589" y="1477629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1493041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195562794"/>
      </p:ext>
    </p:extLst>
  </p:cSld>
  <p:clrMapOvr>
    <a:masterClrMapping/>
  </p:clrMapOvr>
  <p:transition spd="slow" advTm="8000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2139397"/>
            <a:ext cx="9143999" cy="4718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8270" y="161172"/>
            <a:ext cx="2727460" cy="19782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9833" y="3305975"/>
            <a:ext cx="91439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Për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më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shumë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informacion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drejtohuni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në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faqen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web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të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MAS 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  <a:hlinkClick r:id="rId4"/>
              </a:rPr>
              <a:t>www.arsimi.gov.al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endParaRPr lang="en-US" sz="2700" dirty="0">
              <a:solidFill>
                <a:srgbClr val="FF0000"/>
              </a:solidFill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5879589" y="1477629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1493041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493609300"/>
      </p:ext>
    </p:extLst>
  </p:cSld>
  <p:clrMapOvr>
    <a:masterClrMapping/>
  </p:clrMapOvr>
  <p:transition spd="slow" advTm="8000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2139397"/>
            <a:ext cx="9143999" cy="4718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8270" y="161172"/>
            <a:ext cx="2727460" cy="19782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1" y="2558723"/>
            <a:ext cx="914399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PROVIMET ME ZGJEDHJE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923" y="3074877"/>
            <a:ext cx="91439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7030A0"/>
                </a:solidFill>
              </a:rPr>
              <a:t>I </a:t>
            </a:r>
            <a:r>
              <a:rPr lang="en-US" sz="2700" b="1" dirty="0" err="1">
                <a:solidFill>
                  <a:srgbClr val="7030A0"/>
                </a:solidFill>
              </a:rPr>
              <a:t>japin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kandidatët</a:t>
            </a:r>
            <a:r>
              <a:rPr lang="en-US" sz="2700" b="1" dirty="0">
                <a:solidFill>
                  <a:srgbClr val="7030A0"/>
                </a:solidFill>
              </a:rPr>
              <a:t>  </a:t>
            </a:r>
            <a:r>
              <a:rPr lang="en-US" sz="2700" b="1" dirty="0" err="1">
                <a:solidFill>
                  <a:srgbClr val="7030A0"/>
                </a:solidFill>
              </a:rPr>
              <a:t>që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kanë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kryer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shkollën</a:t>
            </a:r>
            <a:r>
              <a:rPr lang="en-US" sz="2700" b="1" dirty="0">
                <a:solidFill>
                  <a:srgbClr val="7030A0"/>
                </a:solidFill>
              </a:rPr>
              <a:t> e </a:t>
            </a:r>
            <a:r>
              <a:rPr lang="en-US" sz="2700" b="1" dirty="0" err="1">
                <a:solidFill>
                  <a:srgbClr val="7030A0"/>
                </a:solidFill>
              </a:rPr>
              <a:t>mesme</a:t>
            </a:r>
            <a:r>
              <a:rPr lang="en-US" sz="2700" b="1" dirty="0">
                <a:solidFill>
                  <a:srgbClr val="7030A0"/>
                </a:solidFill>
              </a:rPr>
              <a:t> para 2010-2011 </a:t>
            </a:r>
            <a:r>
              <a:rPr lang="en-US" sz="2700" b="1" dirty="0" err="1">
                <a:solidFill>
                  <a:srgbClr val="7030A0"/>
                </a:solidFill>
              </a:rPr>
              <a:t>dhe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nuk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kanë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dhënë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ose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nuk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kanë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marrë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ato</a:t>
            </a:r>
            <a:r>
              <a:rPr lang="en-US" sz="2700" b="1" dirty="0">
                <a:solidFill>
                  <a:srgbClr val="7030A0"/>
                </a:solidFill>
              </a:rPr>
              <a:t>;</a:t>
            </a:r>
          </a:p>
          <a:p>
            <a:endParaRPr lang="en-US" sz="2700" b="1" dirty="0">
              <a:solidFill>
                <a:srgbClr val="7030A0"/>
              </a:solidFill>
            </a:endParaRPr>
          </a:p>
          <a:p>
            <a:r>
              <a:rPr lang="en-US" sz="2700" b="1" dirty="0" err="1">
                <a:solidFill>
                  <a:srgbClr val="7030A0"/>
                </a:solidFill>
              </a:rPr>
              <a:t>Nuk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rijapin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kandidatët</a:t>
            </a:r>
            <a:r>
              <a:rPr lang="en-US" sz="2700" b="1" dirty="0">
                <a:solidFill>
                  <a:srgbClr val="7030A0"/>
                </a:solidFill>
              </a:rPr>
              <a:t>, </a:t>
            </a:r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cilët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në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maturat</a:t>
            </a:r>
            <a:r>
              <a:rPr lang="en-US" sz="2700" b="1" dirty="0">
                <a:solidFill>
                  <a:srgbClr val="7030A0"/>
                </a:solidFill>
              </a:rPr>
              <a:t> e </a:t>
            </a:r>
            <a:r>
              <a:rPr lang="en-US" sz="2700" b="1" dirty="0" err="1">
                <a:solidFill>
                  <a:srgbClr val="7030A0"/>
                </a:solidFill>
              </a:rPr>
              <a:t>viteve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mëparshme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rezultatet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janë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jo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më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ulta</a:t>
            </a:r>
            <a:r>
              <a:rPr lang="en-US" sz="2700" b="1" dirty="0">
                <a:solidFill>
                  <a:srgbClr val="7030A0"/>
                </a:solidFill>
              </a:rPr>
              <a:t> se 4.50;</a:t>
            </a:r>
          </a:p>
          <a:p>
            <a:endParaRPr lang="en-US" sz="2700" b="1" dirty="0" err="1">
              <a:solidFill>
                <a:srgbClr val="7030A0"/>
              </a:solidFill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5879589" y="1477629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1493041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39546071"/>
      </p:ext>
    </p:extLst>
  </p:cSld>
  <p:clrMapOvr>
    <a:masterClrMapping/>
  </p:clrMapOvr>
  <p:transition spd="slow" advTm="8000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2139397"/>
            <a:ext cx="9143999" cy="4718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8270" y="161172"/>
            <a:ext cx="2727460" cy="19782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1" y="2558723"/>
            <a:ext cx="914399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PROVIMET ME ZGJEDHJE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" y="2971800"/>
            <a:ext cx="9143996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7030A0"/>
                </a:solidFill>
              </a:rPr>
              <a:t>I </a:t>
            </a:r>
            <a:r>
              <a:rPr lang="en-US" sz="2700" b="1" dirty="0" err="1">
                <a:solidFill>
                  <a:srgbClr val="7030A0"/>
                </a:solidFill>
              </a:rPr>
              <a:t>njihet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rezultati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fundit</a:t>
            </a:r>
            <a:r>
              <a:rPr lang="en-US" sz="2700" b="1" dirty="0">
                <a:solidFill>
                  <a:srgbClr val="7030A0"/>
                </a:solidFill>
              </a:rPr>
              <a:t>, </a:t>
            </a:r>
            <a:r>
              <a:rPr lang="en-US" sz="2700" b="1" dirty="0" err="1">
                <a:solidFill>
                  <a:srgbClr val="7030A0"/>
                </a:solidFill>
              </a:rPr>
              <a:t>kur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kandidati</a:t>
            </a:r>
            <a:r>
              <a:rPr lang="en-US" sz="2700" b="1" dirty="0">
                <a:solidFill>
                  <a:srgbClr val="7030A0"/>
                </a:solidFill>
              </a:rPr>
              <a:t>  </a:t>
            </a:r>
            <a:r>
              <a:rPr lang="en-US" sz="2700" b="1" dirty="0" err="1">
                <a:solidFill>
                  <a:srgbClr val="7030A0"/>
                </a:solidFill>
              </a:rPr>
              <a:t>ka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dhënë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më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shumë</a:t>
            </a:r>
            <a:r>
              <a:rPr lang="en-US" sz="2700" b="1" dirty="0">
                <a:solidFill>
                  <a:srgbClr val="7030A0"/>
                </a:solidFill>
              </a:rPr>
              <a:t> se </a:t>
            </a:r>
            <a:r>
              <a:rPr lang="en-US" sz="2700" b="1" dirty="0" err="1">
                <a:solidFill>
                  <a:srgbClr val="7030A0"/>
                </a:solidFill>
              </a:rPr>
              <a:t>njëherë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lëndë</a:t>
            </a:r>
            <a:r>
              <a:rPr lang="en-US" sz="2700" b="1" dirty="0">
                <a:solidFill>
                  <a:srgbClr val="7030A0"/>
                </a:solidFill>
              </a:rPr>
              <a:t>/</a:t>
            </a:r>
            <a:r>
              <a:rPr lang="en-US" sz="2700" b="1" dirty="0" err="1">
                <a:solidFill>
                  <a:srgbClr val="7030A0"/>
                </a:solidFill>
              </a:rPr>
              <a:t>lëndët</a:t>
            </a:r>
            <a:r>
              <a:rPr lang="en-US" sz="2700" b="1" dirty="0">
                <a:solidFill>
                  <a:srgbClr val="7030A0"/>
                </a:solidFill>
              </a:rPr>
              <a:t> me </a:t>
            </a:r>
            <a:r>
              <a:rPr lang="en-US" sz="2700" b="1" dirty="0" err="1">
                <a:solidFill>
                  <a:srgbClr val="7030A0"/>
                </a:solidFill>
              </a:rPr>
              <a:t>zgjedhje</a:t>
            </a:r>
            <a:r>
              <a:rPr lang="en-US" sz="2700" b="1" dirty="0" smtClean="0">
                <a:solidFill>
                  <a:srgbClr val="7030A0"/>
                </a:solidFill>
              </a:rPr>
              <a:t>;</a:t>
            </a:r>
            <a:endParaRPr lang="en-US" sz="2700" b="1" dirty="0">
              <a:solidFill>
                <a:srgbClr val="7030A0"/>
              </a:solidFill>
            </a:endParaRPr>
          </a:p>
          <a:p>
            <a:r>
              <a:rPr lang="en-US" sz="2700" b="1" dirty="0" err="1">
                <a:solidFill>
                  <a:srgbClr val="7030A0"/>
                </a:solidFill>
              </a:rPr>
              <a:t>Kur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lënda</a:t>
            </a:r>
            <a:r>
              <a:rPr lang="en-US" sz="2700" b="1" dirty="0">
                <a:solidFill>
                  <a:srgbClr val="7030A0"/>
                </a:solidFill>
              </a:rPr>
              <a:t> me </a:t>
            </a:r>
            <a:r>
              <a:rPr lang="en-US" sz="2700" b="1" dirty="0" err="1">
                <a:solidFill>
                  <a:srgbClr val="7030A0"/>
                </a:solidFill>
              </a:rPr>
              <a:t>zgjedhje</a:t>
            </a:r>
            <a:r>
              <a:rPr lang="en-US" sz="2700" b="1" dirty="0">
                <a:solidFill>
                  <a:srgbClr val="7030A0"/>
                </a:solidFill>
              </a:rPr>
              <a:t>, </a:t>
            </a:r>
            <a:r>
              <a:rPr lang="en-US" sz="2700" b="1" dirty="0" err="1">
                <a:solidFill>
                  <a:srgbClr val="7030A0"/>
                </a:solidFill>
              </a:rPr>
              <a:t>rezultati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së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cilës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kërkohet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mbartet</a:t>
            </a:r>
            <a:r>
              <a:rPr lang="en-US" sz="2700" b="1" dirty="0">
                <a:solidFill>
                  <a:srgbClr val="7030A0"/>
                </a:solidFill>
              </a:rPr>
              <a:t> ,</a:t>
            </a:r>
            <a:r>
              <a:rPr lang="en-US" sz="2700" b="1" dirty="0" err="1">
                <a:solidFill>
                  <a:srgbClr val="7030A0"/>
                </a:solidFill>
              </a:rPr>
              <a:t>nuk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gjendet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në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listën</a:t>
            </a:r>
            <a:r>
              <a:rPr lang="en-US" sz="2700" b="1" dirty="0">
                <a:solidFill>
                  <a:srgbClr val="7030A0"/>
                </a:solidFill>
              </a:rPr>
              <a:t> e </a:t>
            </a:r>
            <a:r>
              <a:rPr lang="en-US" sz="2700" b="1" dirty="0" err="1">
                <a:solidFill>
                  <a:srgbClr val="7030A0"/>
                </a:solidFill>
              </a:rPr>
              <a:t>lëndëve</a:t>
            </a:r>
            <a:r>
              <a:rPr lang="en-US" sz="2700" b="1" dirty="0">
                <a:solidFill>
                  <a:srgbClr val="7030A0"/>
                </a:solidFill>
              </a:rPr>
              <a:t> me </a:t>
            </a:r>
            <a:r>
              <a:rPr lang="en-US" sz="2700" b="1" dirty="0" err="1">
                <a:solidFill>
                  <a:srgbClr val="7030A0"/>
                </a:solidFill>
              </a:rPr>
              <a:t>zgjedhje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këtij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viti,në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llogaritjen</a:t>
            </a:r>
            <a:r>
              <a:rPr lang="en-US" sz="2700" b="1" dirty="0">
                <a:solidFill>
                  <a:srgbClr val="7030A0"/>
                </a:solidFill>
              </a:rPr>
              <a:t> e </a:t>
            </a:r>
            <a:r>
              <a:rPr lang="en-US" sz="2700" b="1" dirty="0" err="1">
                <a:solidFill>
                  <a:srgbClr val="7030A0"/>
                </a:solidFill>
              </a:rPr>
              <a:t>pikëve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merret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koeficienti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lëndës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së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përafërt</a:t>
            </a:r>
            <a:r>
              <a:rPr lang="en-US" sz="2700" b="1" dirty="0">
                <a:solidFill>
                  <a:srgbClr val="7030A0"/>
                </a:solidFill>
              </a:rPr>
              <a:t> me </a:t>
            </a:r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.</a:t>
            </a:r>
          </a:p>
          <a:p>
            <a:endParaRPr lang="en-US" sz="2700" b="1" dirty="0" err="1">
              <a:solidFill>
                <a:srgbClr val="7030A0"/>
              </a:solidFill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5879589" y="1477629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1493041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37366062"/>
      </p:ext>
    </p:extLst>
  </p:cSld>
  <p:clrMapOvr>
    <a:masterClrMapping/>
  </p:clrMapOvr>
  <p:transition spd="slow" advTm="8000"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2139397"/>
            <a:ext cx="9143999" cy="4718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8270" y="161172"/>
            <a:ext cx="2727460" cy="19782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1" y="2558723"/>
            <a:ext cx="91439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Aplikimi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për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Shtetasit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shqiptarë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dhe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të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huaj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që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vijnë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nga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jashtë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1" y="3413785"/>
            <a:ext cx="9143996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zotërojnë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gjuhën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shqipe</a:t>
            </a:r>
            <a:r>
              <a:rPr lang="en-US" sz="2700" b="1" dirty="0">
                <a:solidFill>
                  <a:srgbClr val="7030A0"/>
                </a:solidFill>
              </a:rPr>
              <a:t>, e </a:t>
            </a:r>
            <a:r>
              <a:rPr lang="en-US" sz="2700" b="1" dirty="0" err="1">
                <a:solidFill>
                  <a:srgbClr val="7030A0"/>
                </a:solidFill>
              </a:rPr>
              <a:t>vërtetuar</a:t>
            </a:r>
            <a:r>
              <a:rPr lang="en-US" sz="2700" b="1" dirty="0">
                <a:solidFill>
                  <a:srgbClr val="7030A0"/>
                </a:solidFill>
              </a:rPr>
              <a:t> me </a:t>
            </a:r>
            <a:r>
              <a:rPr lang="en-US" sz="2700" b="1" dirty="0" err="1">
                <a:solidFill>
                  <a:srgbClr val="7030A0"/>
                </a:solidFill>
              </a:rPr>
              <a:t>dëshmi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provimi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nga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Fakulteti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Histori</a:t>
            </a:r>
            <a:r>
              <a:rPr lang="en-US" sz="2700" b="1" dirty="0">
                <a:solidFill>
                  <a:srgbClr val="7030A0"/>
                </a:solidFill>
              </a:rPr>
              <a:t>- </a:t>
            </a:r>
            <a:r>
              <a:rPr lang="en-US" sz="2700" b="1" dirty="0" err="1">
                <a:solidFill>
                  <a:srgbClr val="7030A0"/>
                </a:solidFill>
              </a:rPr>
              <a:t>Filologjisë</a:t>
            </a:r>
            <a:r>
              <a:rPr lang="en-US" sz="2700" b="1" dirty="0">
                <a:solidFill>
                  <a:srgbClr val="7030A0"/>
                </a:solidFill>
              </a:rPr>
              <a:t>;</a:t>
            </a:r>
          </a:p>
          <a:p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dorëzojnë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deri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në</a:t>
            </a:r>
            <a:r>
              <a:rPr lang="en-US" sz="2700" b="1" dirty="0">
                <a:solidFill>
                  <a:srgbClr val="7030A0"/>
                </a:solidFill>
              </a:rPr>
              <a:t> 10 </a:t>
            </a:r>
            <a:r>
              <a:rPr lang="en-US" sz="2700" b="1" dirty="0" err="1">
                <a:solidFill>
                  <a:srgbClr val="7030A0"/>
                </a:solidFill>
              </a:rPr>
              <a:t>prill</a:t>
            </a:r>
            <a:r>
              <a:rPr lang="en-US" sz="2700" b="1" dirty="0">
                <a:solidFill>
                  <a:srgbClr val="7030A0"/>
                </a:solidFill>
              </a:rPr>
              <a:t> 2014, </a:t>
            </a:r>
            <a:r>
              <a:rPr lang="en-US" sz="2700" b="1" dirty="0" err="1">
                <a:solidFill>
                  <a:srgbClr val="7030A0"/>
                </a:solidFill>
              </a:rPr>
              <a:t>pranë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Komisionit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Posaçëm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në</a:t>
            </a:r>
            <a:r>
              <a:rPr lang="en-US" sz="2700" b="1" dirty="0">
                <a:solidFill>
                  <a:srgbClr val="7030A0"/>
                </a:solidFill>
              </a:rPr>
              <a:t> MAS, </a:t>
            </a:r>
            <a:r>
              <a:rPr lang="en-US" sz="2700" b="1" dirty="0" err="1">
                <a:solidFill>
                  <a:srgbClr val="7030A0"/>
                </a:solidFill>
              </a:rPr>
              <a:t>dokumentacionin</a:t>
            </a:r>
            <a:r>
              <a:rPr lang="en-US" sz="2700" b="1" dirty="0">
                <a:solidFill>
                  <a:srgbClr val="7030A0"/>
                </a:solidFill>
              </a:rPr>
              <a:t> e  </a:t>
            </a:r>
            <a:r>
              <a:rPr lang="en-US" sz="2700" b="1" dirty="0" err="1">
                <a:solidFill>
                  <a:srgbClr val="7030A0"/>
                </a:solidFill>
              </a:rPr>
              <a:t>kërkuar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për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njëvlershmërinë</a:t>
            </a:r>
            <a:r>
              <a:rPr lang="en-US" sz="2700" b="1" dirty="0">
                <a:solidFill>
                  <a:srgbClr val="7030A0"/>
                </a:solidFill>
              </a:rPr>
              <a:t> e </a:t>
            </a:r>
            <a:r>
              <a:rPr lang="en-US" sz="2700" b="1" dirty="0" err="1">
                <a:solidFill>
                  <a:srgbClr val="7030A0"/>
                </a:solidFill>
              </a:rPr>
              <a:t>Dëftesës</a:t>
            </a:r>
            <a:r>
              <a:rPr lang="en-US" sz="2700" b="1" dirty="0">
                <a:solidFill>
                  <a:srgbClr val="7030A0"/>
                </a:solidFill>
              </a:rPr>
              <a:t>/</a:t>
            </a:r>
            <a:r>
              <a:rPr lang="en-US" sz="2700" b="1" dirty="0" err="1">
                <a:solidFill>
                  <a:srgbClr val="7030A0"/>
                </a:solidFill>
              </a:rPr>
              <a:t>Diplomës</a:t>
            </a:r>
            <a:r>
              <a:rPr lang="en-US" sz="2700" b="1" dirty="0">
                <a:solidFill>
                  <a:srgbClr val="7030A0"/>
                </a:solidFill>
              </a:rPr>
              <a:t>;</a:t>
            </a: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5879589" y="1477629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1493041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51515522"/>
      </p:ext>
    </p:extLst>
  </p:cSld>
  <p:clrMapOvr>
    <a:masterClrMapping/>
  </p:clrMapOvr>
  <p:transition spd="slow" advTm="8000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2139397"/>
            <a:ext cx="9143999" cy="4718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8270" y="161172"/>
            <a:ext cx="2727460" cy="19782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44" y="2209800"/>
            <a:ext cx="91439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Aplikimi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për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Shtetasit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shqiptarë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dhe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të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huaj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që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vijnë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nga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jashtë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3133130"/>
            <a:ext cx="91439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</a:rPr>
              <a:t>Ata </a:t>
            </a:r>
            <a:r>
              <a:rPr lang="en-US" sz="2400" b="1" dirty="0" err="1">
                <a:solidFill>
                  <a:srgbClr val="7030A0"/>
                </a:solidFill>
              </a:rPr>
              <a:t>që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nuk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kanë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dhënë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provimet</a:t>
            </a:r>
            <a:r>
              <a:rPr lang="en-US" sz="2400" b="1" dirty="0">
                <a:solidFill>
                  <a:srgbClr val="7030A0"/>
                </a:solidFill>
              </a:rPr>
              <a:t> e MSH, </a:t>
            </a:r>
            <a:r>
              <a:rPr lang="en-US" sz="2400" b="1" dirty="0" err="1">
                <a:solidFill>
                  <a:srgbClr val="7030A0"/>
                </a:solidFill>
              </a:rPr>
              <a:t>duhet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japin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Matematikën</a:t>
            </a:r>
            <a:r>
              <a:rPr lang="en-US" sz="2400" b="1" dirty="0">
                <a:solidFill>
                  <a:srgbClr val="7030A0"/>
                </a:solidFill>
              </a:rPr>
              <a:t>, </a:t>
            </a:r>
            <a:r>
              <a:rPr lang="en-US" sz="2400" b="1" dirty="0" err="1">
                <a:solidFill>
                  <a:srgbClr val="7030A0"/>
                </a:solidFill>
              </a:rPr>
              <a:t>si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dhe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Gjuhën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Shqipe</a:t>
            </a:r>
            <a:r>
              <a:rPr lang="en-US" sz="2400" b="1" dirty="0">
                <a:solidFill>
                  <a:srgbClr val="7030A0"/>
                </a:solidFill>
              </a:rPr>
              <a:t> e </a:t>
            </a:r>
            <a:r>
              <a:rPr lang="en-US" sz="2400" b="1" dirty="0" err="1">
                <a:solidFill>
                  <a:srgbClr val="7030A0"/>
                </a:solidFill>
              </a:rPr>
              <a:t>letërsinë</a:t>
            </a:r>
            <a:r>
              <a:rPr lang="en-US" sz="2400" b="1" dirty="0">
                <a:solidFill>
                  <a:srgbClr val="7030A0"/>
                </a:solidFill>
              </a:rPr>
              <a:t>, </a:t>
            </a:r>
            <a:r>
              <a:rPr lang="en-US" sz="2400" b="1" dirty="0" err="1">
                <a:solidFill>
                  <a:srgbClr val="7030A0"/>
                </a:solidFill>
              </a:rPr>
              <a:t>ose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një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nga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gjuhët</a:t>
            </a:r>
            <a:r>
              <a:rPr lang="en-US" sz="2400" b="1" dirty="0">
                <a:solidFill>
                  <a:srgbClr val="7030A0"/>
                </a:solidFill>
              </a:rPr>
              <a:t> e </a:t>
            </a:r>
            <a:r>
              <a:rPr lang="en-US" sz="2400" b="1" dirty="0" err="1">
                <a:solidFill>
                  <a:srgbClr val="7030A0"/>
                </a:solidFill>
              </a:rPr>
              <a:t>huaja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listës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lëndëve</a:t>
            </a:r>
            <a:r>
              <a:rPr lang="en-US" sz="2400" b="1" dirty="0">
                <a:solidFill>
                  <a:srgbClr val="7030A0"/>
                </a:solidFill>
              </a:rPr>
              <a:t> me </a:t>
            </a:r>
            <a:r>
              <a:rPr lang="en-US" sz="2400" b="1" dirty="0" err="1">
                <a:solidFill>
                  <a:srgbClr val="7030A0"/>
                </a:solidFill>
              </a:rPr>
              <a:t>zgjedhje</a:t>
            </a:r>
            <a:r>
              <a:rPr lang="en-US" sz="2400" b="1" dirty="0">
                <a:solidFill>
                  <a:srgbClr val="7030A0"/>
                </a:solidFill>
              </a:rPr>
              <a:t> (e </a:t>
            </a:r>
            <a:r>
              <a:rPr lang="en-US" sz="2400" b="1" dirty="0" err="1">
                <a:solidFill>
                  <a:srgbClr val="7030A0"/>
                </a:solidFill>
              </a:rPr>
              <a:t>konceptuar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sipas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standardit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testit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Gjuhës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Shqipe</a:t>
            </a:r>
            <a:r>
              <a:rPr lang="en-US" sz="2400" b="1" dirty="0">
                <a:solidFill>
                  <a:srgbClr val="7030A0"/>
                </a:solidFill>
              </a:rPr>
              <a:t> e </a:t>
            </a:r>
            <a:r>
              <a:rPr lang="en-US" sz="2400" b="1" dirty="0" err="1">
                <a:solidFill>
                  <a:srgbClr val="7030A0"/>
                </a:solidFill>
              </a:rPr>
              <a:t>Letërsisë</a:t>
            </a:r>
            <a:r>
              <a:rPr lang="en-US" sz="2400" b="1" dirty="0">
                <a:solidFill>
                  <a:srgbClr val="7030A0"/>
                </a:solidFill>
              </a:rPr>
              <a:t>)</a:t>
            </a:r>
          </a:p>
          <a:p>
            <a:r>
              <a:rPr lang="en-US" sz="2400" b="1" dirty="0">
                <a:solidFill>
                  <a:srgbClr val="7030A0"/>
                </a:solidFill>
              </a:rPr>
              <a:t>Ata </a:t>
            </a:r>
            <a:r>
              <a:rPr lang="en-US" sz="2400" b="1" dirty="0" err="1">
                <a:solidFill>
                  <a:srgbClr val="7030A0"/>
                </a:solidFill>
              </a:rPr>
              <a:t>që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nuk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kanë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asnjë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detyrim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për</a:t>
            </a:r>
            <a:r>
              <a:rPr lang="en-US" sz="2400" b="1" dirty="0">
                <a:solidFill>
                  <a:srgbClr val="7030A0"/>
                </a:solidFill>
              </a:rPr>
              <a:t> MSH </a:t>
            </a:r>
            <a:r>
              <a:rPr lang="en-US" sz="2400" b="1" dirty="0" err="1">
                <a:solidFill>
                  <a:srgbClr val="7030A0"/>
                </a:solidFill>
              </a:rPr>
              <a:t>plotësojnë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Formularin</a:t>
            </a:r>
            <a:r>
              <a:rPr lang="en-US" sz="2400" b="1" dirty="0">
                <a:solidFill>
                  <a:srgbClr val="7030A0"/>
                </a:solidFill>
              </a:rPr>
              <a:t> A1Z </a:t>
            </a:r>
            <a:r>
              <a:rPr lang="en-US" sz="2400" b="1" dirty="0" err="1">
                <a:solidFill>
                  <a:srgbClr val="7030A0"/>
                </a:solidFill>
              </a:rPr>
              <a:t>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shkollën</a:t>
            </a:r>
            <a:r>
              <a:rPr lang="en-US" sz="2400" b="1" dirty="0">
                <a:solidFill>
                  <a:srgbClr val="7030A0"/>
                </a:solidFill>
              </a:rPr>
              <a:t> e </a:t>
            </a:r>
            <a:r>
              <a:rPr lang="en-US" sz="2400" b="1" dirty="0" err="1">
                <a:solidFill>
                  <a:srgbClr val="7030A0"/>
                </a:solidFill>
              </a:rPr>
              <a:t>përcaktuar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nga</a:t>
            </a:r>
            <a:r>
              <a:rPr lang="en-US" sz="2400" b="1" dirty="0">
                <a:solidFill>
                  <a:srgbClr val="7030A0"/>
                </a:solidFill>
              </a:rPr>
              <a:t> KMSH </a:t>
            </a:r>
            <a:r>
              <a:rPr lang="en-US" sz="2400" b="1" dirty="0" err="1">
                <a:solidFill>
                  <a:srgbClr val="7030A0"/>
                </a:solidFill>
              </a:rPr>
              <a:t>të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vendbanimit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deri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dt.</a:t>
            </a:r>
            <a:r>
              <a:rPr lang="en-US" sz="2400" b="1" dirty="0">
                <a:solidFill>
                  <a:srgbClr val="7030A0"/>
                </a:solidFill>
              </a:rPr>
              <a:t> 10 </a:t>
            </a:r>
            <a:r>
              <a:rPr lang="en-US" sz="2400" b="1" dirty="0" err="1">
                <a:solidFill>
                  <a:srgbClr val="7030A0"/>
                </a:solidFill>
              </a:rPr>
              <a:t>maj</a:t>
            </a:r>
            <a:r>
              <a:rPr lang="en-US" sz="2400" b="1" dirty="0">
                <a:solidFill>
                  <a:srgbClr val="7030A0"/>
                </a:solidFill>
              </a:rPr>
              <a:t> 2014;</a:t>
            </a: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5879589" y="1477629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1493041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7345189"/>
      </p:ext>
    </p:extLst>
  </p:cSld>
  <p:clrMapOvr>
    <a:masterClrMapping/>
  </p:clrMapOvr>
  <p:transition spd="slow" advTm="8000"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2139397"/>
            <a:ext cx="9143999" cy="4718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8270" y="161172"/>
            <a:ext cx="2727460" cy="19782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19976" y="2209800"/>
            <a:ext cx="914399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DOKUMENTACIONI I KËRKUAR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19976" y="2590800"/>
            <a:ext cx="914399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solidFill>
                  <a:srgbClr val="7030A0"/>
                </a:solidFill>
              </a:rPr>
              <a:t>Kërkesë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aplikimi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për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njëvlershmëri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diplome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të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shkollës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së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mesme</a:t>
            </a:r>
            <a:r>
              <a:rPr lang="en-US" sz="2200" b="1" dirty="0">
                <a:solidFill>
                  <a:srgbClr val="7030A0"/>
                </a:solidFill>
              </a:rPr>
              <a:t>;</a:t>
            </a:r>
          </a:p>
          <a:p>
            <a:r>
              <a:rPr lang="en-US" sz="2200" b="1" dirty="0" err="1">
                <a:solidFill>
                  <a:srgbClr val="7030A0"/>
                </a:solidFill>
              </a:rPr>
              <a:t>Fotokopjen</a:t>
            </a:r>
            <a:r>
              <a:rPr lang="en-US" sz="2200" b="1" dirty="0">
                <a:solidFill>
                  <a:srgbClr val="7030A0"/>
                </a:solidFill>
              </a:rPr>
              <a:t> e </a:t>
            </a:r>
            <a:r>
              <a:rPr lang="en-US" sz="2200" b="1" dirty="0" err="1">
                <a:solidFill>
                  <a:srgbClr val="7030A0"/>
                </a:solidFill>
              </a:rPr>
              <a:t>dokumentit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të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identifikimit</a:t>
            </a:r>
            <a:r>
              <a:rPr lang="en-US" sz="2200" b="1" dirty="0">
                <a:solidFill>
                  <a:srgbClr val="7030A0"/>
                </a:solidFill>
              </a:rPr>
              <a:t>;</a:t>
            </a:r>
          </a:p>
          <a:p>
            <a:r>
              <a:rPr lang="en-US" sz="2200" b="1" dirty="0" err="1">
                <a:solidFill>
                  <a:srgbClr val="7030A0"/>
                </a:solidFill>
              </a:rPr>
              <a:t>Diplomën</a:t>
            </a:r>
            <a:r>
              <a:rPr lang="en-US" sz="2200" b="1" dirty="0">
                <a:solidFill>
                  <a:srgbClr val="7030A0"/>
                </a:solidFill>
              </a:rPr>
              <a:t> e </a:t>
            </a:r>
            <a:r>
              <a:rPr lang="en-US" sz="2200" b="1" dirty="0" err="1">
                <a:solidFill>
                  <a:srgbClr val="7030A0"/>
                </a:solidFill>
              </a:rPr>
              <a:t>shkollës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së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mesme</a:t>
            </a:r>
            <a:r>
              <a:rPr lang="en-US" sz="2200" b="1" dirty="0">
                <a:solidFill>
                  <a:srgbClr val="7030A0"/>
                </a:solidFill>
              </a:rPr>
              <a:t> (</a:t>
            </a:r>
            <a:r>
              <a:rPr lang="en-US" sz="2200" b="1" dirty="0" err="1">
                <a:solidFill>
                  <a:srgbClr val="7030A0"/>
                </a:solidFill>
              </a:rPr>
              <a:t>të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përkthyer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dhe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të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noterizuar</a:t>
            </a:r>
            <a:r>
              <a:rPr lang="en-US" sz="2200" b="1" dirty="0">
                <a:solidFill>
                  <a:srgbClr val="7030A0"/>
                </a:solidFill>
              </a:rPr>
              <a:t>);</a:t>
            </a:r>
          </a:p>
          <a:p>
            <a:r>
              <a:rPr lang="en-US" sz="2200" b="1" dirty="0" err="1">
                <a:solidFill>
                  <a:srgbClr val="7030A0"/>
                </a:solidFill>
              </a:rPr>
              <a:t>Dëftesat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origjinale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të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të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gjitha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viteve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të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shkollës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së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mesme</a:t>
            </a:r>
            <a:r>
              <a:rPr lang="en-US" sz="2200" b="1" dirty="0">
                <a:solidFill>
                  <a:srgbClr val="7030A0"/>
                </a:solidFill>
              </a:rPr>
              <a:t> (</a:t>
            </a:r>
            <a:r>
              <a:rPr lang="en-US" sz="2200" b="1" dirty="0" err="1">
                <a:solidFill>
                  <a:srgbClr val="7030A0"/>
                </a:solidFill>
              </a:rPr>
              <a:t>të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përkthyera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dhe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të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noterizuara</a:t>
            </a:r>
            <a:r>
              <a:rPr lang="en-US" sz="2200" b="1" dirty="0">
                <a:solidFill>
                  <a:srgbClr val="7030A0"/>
                </a:solidFill>
              </a:rPr>
              <a:t>);</a:t>
            </a:r>
          </a:p>
          <a:p>
            <a:r>
              <a:rPr lang="en-US" sz="2200" b="1" dirty="0" err="1">
                <a:solidFill>
                  <a:srgbClr val="7030A0"/>
                </a:solidFill>
              </a:rPr>
              <a:t>Dokumentin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që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vërteton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dhënien</a:t>
            </a:r>
            <a:r>
              <a:rPr lang="en-US" sz="2200" b="1" dirty="0">
                <a:solidFill>
                  <a:srgbClr val="7030A0"/>
                </a:solidFill>
              </a:rPr>
              <a:t> e </a:t>
            </a:r>
            <a:r>
              <a:rPr lang="en-US" sz="2200" b="1" dirty="0" err="1">
                <a:solidFill>
                  <a:srgbClr val="7030A0"/>
                </a:solidFill>
              </a:rPr>
              <a:t>provimeve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të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barasvlershme</a:t>
            </a:r>
            <a:r>
              <a:rPr lang="en-US" sz="2200" b="1" dirty="0">
                <a:solidFill>
                  <a:srgbClr val="7030A0"/>
                </a:solidFill>
              </a:rPr>
              <a:t> me </a:t>
            </a:r>
            <a:r>
              <a:rPr lang="en-US" sz="2200" b="1" dirty="0" err="1">
                <a:solidFill>
                  <a:srgbClr val="7030A0"/>
                </a:solidFill>
              </a:rPr>
              <a:t>Maturën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Shtetërore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në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Shqipëri</a:t>
            </a:r>
            <a:r>
              <a:rPr lang="en-US" sz="2200" b="1" dirty="0">
                <a:solidFill>
                  <a:srgbClr val="7030A0"/>
                </a:solidFill>
              </a:rPr>
              <a:t>;</a:t>
            </a:r>
          </a:p>
          <a:p>
            <a:r>
              <a:rPr lang="en-US" sz="2200" b="1" dirty="0" err="1">
                <a:solidFill>
                  <a:srgbClr val="7030A0"/>
                </a:solidFill>
              </a:rPr>
              <a:t>Dëshminë</a:t>
            </a:r>
            <a:r>
              <a:rPr lang="en-US" sz="2200" b="1" dirty="0">
                <a:solidFill>
                  <a:srgbClr val="7030A0"/>
                </a:solidFill>
              </a:rPr>
              <a:t> e </a:t>
            </a:r>
            <a:r>
              <a:rPr lang="en-US" sz="2200" b="1" dirty="0" err="1">
                <a:solidFill>
                  <a:srgbClr val="7030A0"/>
                </a:solidFill>
              </a:rPr>
              <a:t>njohjes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së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gjuhës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shqipe</a:t>
            </a:r>
            <a:r>
              <a:rPr lang="en-US" sz="2200" b="1" dirty="0">
                <a:solidFill>
                  <a:srgbClr val="7030A0"/>
                </a:solidFill>
              </a:rPr>
              <a:t>, </a:t>
            </a:r>
            <a:r>
              <a:rPr lang="en-US" sz="2200" b="1" dirty="0" err="1">
                <a:solidFill>
                  <a:srgbClr val="7030A0"/>
                </a:solidFill>
              </a:rPr>
              <a:t>lëshuar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nga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Universiteti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i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Tiranës</a:t>
            </a:r>
            <a:r>
              <a:rPr lang="en-US" sz="2200" b="1" dirty="0">
                <a:solidFill>
                  <a:srgbClr val="7030A0"/>
                </a:solidFill>
              </a:rPr>
              <a:t>;</a:t>
            </a:r>
          </a:p>
          <a:p>
            <a:r>
              <a:rPr lang="en-US" sz="2200" b="1" dirty="0">
                <a:solidFill>
                  <a:srgbClr val="7030A0"/>
                </a:solidFill>
              </a:rPr>
              <a:t>Kopje </a:t>
            </a:r>
            <a:r>
              <a:rPr lang="en-US" sz="2200" b="1" dirty="0" err="1">
                <a:solidFill>
                  <a:srgbClr val="7030A0"/>
                </a:solidFill>
              </a:rPr>
              <a:t>të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noterizuar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të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lejes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së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qëndrimit</a:t>
            </a:r>
            <a:r>
              <a:rPr lang="en-US" sz="2200" b="1" dirty="0">
                <a:solidFill>
                  <a:srgbClr val="7030A0"/>
                </a:solidFill>
              </a:rPr>
              <a:t> (</a:t>
            </a:r>
            <a:r>
              <a:rPr lang="en-US" sz="2200" b="1" dirty="0" err="1">
                <a:solidFill>
                  <a:srgbClr val="7030A0"/>
                </a:solidFill>
              </a:rPr>
              <a:t>për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të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huajt</a:t>
            </a:r>
            <a:r>
              <a:rPr lang="en-US" sz="2200" b="1" dirty="0">
                <a:solidFill>
                  <a:srgbClr val="7030A0"/>
                </a:solidFill>
              </a:rPr>
              <a:t>). </a:t>
            </a: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5879589" y="1477629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1493041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31160031"/>
      </p:ext>
    </p:extLst>
  </p:cSld>
  <p:clrMapOvr>
    <a:masterClrMapping/>
  </p:clrMapOvr>
  <p:transition spd="slow" advTm="8000">
    <p:cov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2139397"/>
            <a:ext cx="9143999" cy="4718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8270" y="161172"/>
            <a:ext cx="2727460" cy="19782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9833" y="3305975"/>
            <a:ext cx="91439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Për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më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shumë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informacion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drejtohuni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në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faqen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web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të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MAS 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  <a:hlinkClick r:id="rId4"/>
              </a:rPr>
              <a:t>www.arsimi.gov.al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endParaRPr lang="en-US" sz="2700" dirty="0">
              <a:solidFill>
                <a:srgbClr val="FF0000"/>
              </a:solidFill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5879589" y="1477629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1493041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656092315"/>
      </p:ext>
    </p:extLst>
  </p:cSld>
  <p:clrMapOvr>
    <a:masterClrMapping/>
  </p:clrMapOvr>
  <p:transition spd="slow" advTm="8000">
    <p:cov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2139397"/>
            <a:ext cx="9143999" cy="4718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8270" y="161172"/>
            <a:ext cx="2727460" cy="19782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1" y="2558723"/>
            <a:ext cx="914399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Maturanti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/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Kandidati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515" y="3074877"/>
            <a:ext cx="91439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7030A0"/>
                </a:solidFill>
              </a:rPr>
              <a:t>Për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saktësinë</a:t>
            </a:r>
            <a:r>
              <a:rPr lang="en-US" sz="2400" b="1" dirty="0">
                <a:solidFill>
                  <a:srgbClr val="7030A0"/>
                </a:solidFill>
              </a:rPr>
              <a:t> e </a:t>
            </a:r>
            <a:r>
              <a:rPr lang="en-US" sz="2400" b="1" dirty="0" err="1">
                <a:solidFill>
                  <a:srgbClr val="7030A0"/>
                </a:solidFill>
              </a:rPr>
              <a:t>aplikimit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merr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informacion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shkollë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tek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mbikqyrësi</a:t>
            </a:r>
            <a:r>
              <a:rPr lang="en-US" sz="2400" b="1" dirty="0">
                <a:solidFill>
                  <a:srgbClr val="7030A0"/>
                </a:solidFill>
              </a:rPr>
              <a:t> (</a:t>
            </a:r>
            <a:r>
              <a:rPr lang="en-US" sz="2400" b="1" dirty="0" err="1">
                <a:solidFill>
                  <a:srgbClr val="7030A0"/>
                </a:solidFill>
              </a:rPr>
              <a:t>mësuesi</a:t>
            </a:r>
            <a:r>
              <a:rPr lang="en-US" sz="2400" b="1" dirty="0">
                <a:solidFill>
                  <a:srgbClr val="7030A0"/>
                </a:solidFill>
              </a:rPr>
              <a:t>) </a:t>
            </a:r>
            <a:r>
              <a:rPr lang="en-US" sz="2400" b="1" dirty="0" err="1">
                <a:solidFill>
                  <a:srgbClr val="7030A0"/>
                </a:solidFill>
              </a:rPr>
              <a:t>që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ka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ndjekur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aplikimin</a:t>
            </a:r>
            <a:r>
              <a:rPr lang="en-US" sz="2400" b="1" dirty="0">
                <a:solidFill>
                  <a:srgbClr val="7030A0"/>
                </a:solidFill>
              </a:rPr>
              <a:t> e </a:t>
            </a:r>
            <a:r>
              <a:rPr lang="en-US" sz="2400" b="1" dirty="0" err="1">
                <a:solidFill>
                  <a:srgbClr val="7030A0"/>
                </a:solidFill>
              </a:rPr>
              <a:t>tij</a:t>
            </a:r>
            <a:r>
              <a:rPr lang="en-US" sz="2400" b="1" dirty="0">
                <a:solidFill>
                  <a:srgbClr val="7030A0"/>
                </a:solidFill>
              </a:rPr>
              <a:t>;</a:t>
            </a:r>
          </a:p>
          <a:p>
            <a:r>
              <a:rPr lang="en-US" sz="2400" b="1" dirty="0" err="1">
                <a:solidFill>
                  <a:srgbClr val="7030A0"/>
                </a:solidFill>
              </a:rPr>
              <a:t>Ndryshimet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aplikim</a:t>
            </a:r>
            <a:r>
              <a:rPr lang="en-US" sz="2400" b="1" dirty="0">
                <a:solidFill>
                  <a:srgbClr val="7030A0"/>
                </a:solidFill>
              </a:rPr>
              <a:t>, </a:t>
            </a:r>
            <a:r>
              <a:rPr lang="en-US" sz="2400" b="1" dirty="0" err="1">
                <a:solidFill>
                  <a:srgbClr val="7030A0"/>
                </a:solidFill>
              </a:rPr>
              <a:t>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Formularin</a:t>
            </a:r>
            <a:r>
              <a:rPr lang="en-US" sz="2400" b="1" dirty="0">
                <a:solidFill>
                  <a:srgbClr val="7030A0"/>
                </a:solidFill>
              </a:rPr>
              <a:t> A1/A1Z, A2, </a:t>
            </a:r>
            <a:r>
              <a:rPr lang="en-US" sz="2400" b="1" dirty="0" err="1">
                <a:solidFill>
                  <a:srgbClr val="7030A0"/>
                </a:solidFill>
              </a:rPr>
              <a:t>mund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t’i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kryejë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deri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momentin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kur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ai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zgjedh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opsionin</a:t>
            </a:r>
            <a:r>
              <a:rPr lang="en-US" sz="2400" b="1" dirty="0">
                <a:solidFill>
                  <a:srgbClr val="7030A0"/>
                </a:solidFill>
              </a:rPr>
              <a:t> e </a:t>
            </a:r>
            <a:r>
              <a:rPr lang="en-US" sz="2400" b="1" dirty="0" err="1">
                <a:solidFill>
                  <a:srgbClr val="7030A0"/>
                </a:solidFill>
              </a:rPr>
              <a:t>ruajtjes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formular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dhe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nuk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ka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bërë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konfirmimin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përfundimtar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sistem</a:t>
            </a:r>
            <a:r>
              <a:rPr lang="en-US" sz="2400" b="1" dirty="0">
                <a:solidFill>
                  <a:srgbClr val="7030A0"/>
                </a:solidFill>
              </a:rPr>
              <a:t>. Me </a:t>
            </a:r>
            <a:r>
              <a:rPr lang="en-US" sz="2400" b="1" dirty="0" err="1">
                <a:solidFill>
                  <a:srgbClr val="7030A0"/>
                </a:solidFill>
              </a:rPr>
              <a:t>futjen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sistem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dhënave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përfundon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aplikimi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gjitha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fazat</a:t>
            </a:r>
            <a:r>
              <a:rPr lang="en-US" sz="2400" b="1" dirty="0">
                <a:solidFill>
                  <a:srgbClr val="7030A0"/>
                </a:solidFill>
              </a:rPr>
              <a:t> e </a:t>
            </a:r>
            <a:r>
              <a:rPr lang="en-US" sz="2400" b="1" dirty="0" err="1">
                <a:solidFill>
                  <a:srgbClr val="7030A0"/>
                </a:solidFill>
              </a:rPr>
              <a:t>tij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dhe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nuk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mund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bëhen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më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ndryshime</a:t>
            </a:r>
            <a:r>
              <a:rPr lang="en-US" sz="2400" b="1" dirty="0">
                <a:solidFill>
                  <a:srgbClr val="7030A0"/>
                </a:solidFill>
              </a:rPr>
              <a:t>.</a:t>
            </a: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5879589" y="1477629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1493041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53750906"/>
      </p:ext>
    </p:extLst>
  </p:cSld>
  <p:clrMapOvr>
    <a:masterClrMapping/>
  </p:clrMapOvr>
  <p:transition spd="slow" advTm="8000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2139397"/>
            <a:ext cx="9143999" cy="4718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8270" y="161172"/>
            <a:ext cx="2727460" cy="19782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" y="2476338"/>
            <a:ext cx="914399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700" b="1" dirty="0">
                <a:solidFill>
                  <a:srgbClr val="FF0000"/>
                </a:solidFill>
                <a:latin typeface="Adobe Garamond Pro"/>
              </a:rPr>
              <a:t>PROCEDURAT E PROVIMIT MSH 2014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3259279"/>
            <a:ext cx="91439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gjitha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provimet</a:t>
            </a:r>
            <a:r>
              <a:rPr lang="en-US" sz="2700" b="1" dirty="0">
                <a:solidFill>
                  <a:srgbClr val="7030A0"/>
                </a:solidFill>
              </a:rPr>
              <a:t> e MSH </a:t>
            </a:r>
            <a:r>
              <a:rPr lang="en-US" sz="2700" b="1" dirty="0" err="1">
                <a:solidFill>
                  <a:srgbClr val="7030A0"/>
                </a:solidFill>
              </a:rPr>
              <a:t>jepen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vetëm</a:t>
            </a:r>
            <a:r>
              <a:rPr lang="en-US" sz="2700" b="1" dirty="0">
                <a:solidFill>
                  <a:srgbClr val="7030A0"/>
                </a:solidFill>
              </a:rPr>
              <a:t> me </a:t>
            </a:r>
            <a:r>
              <a:rPr lang="en-US" sz="2700" b="1" dirty="0" err="1">
                <a:solidFill>
                  <a:srgbClr val="7030A0"/>
                </a:solidFill>
              </a:rPr>
              <a:t>shkrim</a:t>
            </a:r>
            <a:r>
              <a:rPr lang="en-US" sz="2700" b="1" dirty="0" smtClean="0">
                <a:solidFill>
                  <a:srgbClr val="7030A0"/>
                </a:solidFill>
              </a:rPr>
              <a:t>;</a:t>
            </a:r>
            <a:endParaRPr lang="en-US" sz="2700" b="1" dirty="0">
              <a:solidFill>
                <a:srgbClr val="7030A0"/>
              </a:solidFill>
            </a:endParaRPr>
          </a:p>
          <a:p>
            <a:r>
              <a:rPr lang="en-US" sz="2700" b="1" dirty="0" err="1">
                <a:solidFill>
                  <a:srgbClr val="7030A0"/>
                </a:solidFill>
              </a:rPr>
              <a:t>Struktura</a:t>
            </a:r>
            <a:r>
              <a:rPr lang="en-US" sz="2700" b="1" dirty="0">
                <a:solidFill>
                  <a:srgbClr val="7030A0"/>
                </a:solidFill>
              </a:rPr>
              <a:t>, data, </a:t>
            </a:r>
            <a:r>
              <a:rPr lang="en-US" sz="2700" b="1" dirty="0" err="1">
                <a:solidFill>
                  <a:srgbClr val="7030A0"/>
                </a:solidFill>
              </a:rPr>
              <a:t>kohëzgjatja</a:t>
            </a:r>
            <a:r>
              <a:rPr lang="en-US" sz="2700" b="1" dirty="0">
                <a:solidFill>
                  <a:srgbClr val="7030A0"/>
                </a:solidFill>
              </a:rPr>
              <a:t> e </a:t>
            </a:r>
            <a:r>
              <a:rPr lang="en-US" sz="2700" b="1" dirty="0" err="1">
                <a:solidFill>
                  <a:srgbClr val="7030A0"/>
                </a:solidFill>
              </a:rPr>
              <a:t>provimeve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MSH </a:t>
            </a:r>
            <a:r>
              <a:rPr lang="en-US" sz="2700" b="1" dirty="0" err="1">
                <a:solidFill>
                  <a:srgbClr val="7030A0"/>
                </a:solidFill>
              </a:rPr>
              <a:t>dhe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shpallja</a:t>
            </a:r>
            <a:r>
              <a:rPr lang="en-US" sz="2700" b="1" dirty="0">
                <a:solidFill>
                  <a:srgbClr val="7030A0"/>
                </a:solidFill>
              </a:rPr>
              <a:t> e </a:t>
            </a:r>
            <a:r>
              <a:rPr lang="en-US" sz="2700" b="1" dirty="0" err="1">
                <a:solidFill>
                  <a:srgbClr val="7030A0"/>
                </a:solidFill>
              </a:rPr>
              <a:t>rezultateve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tyre</a:t>
            </a:r>
            <a:r>
              <a:rPr lang="en-US" sz="2700" b="1" dirty="0">
                <a:solidFill>
                  <a:srgbClr val="7030A0"/>
                </a:solidFill>
              </a:rPr>
              <a:t>, </a:t>
            </a:r>
            <a:r>
              <a:rPr lang="en-US" sz="2700" b="1" dirty="0" err="1">
                <a:solidFill>
                  <a:srgbClr val="7030A0"/>
                </a:solidFill>
              </a:rPr>
              <a:t>caktohen</a:t>
            </a:r>
            <a:r>
              <a:rPr lang="en-US" sz="2700" b="1" dirty="0">
                <a:solidFill>
                  <a:srgbClr val="7030A0"/>
                </a:solidFill>
              </a:rPr>
              <a:t> me </a:t>
            </a:r>
            <a:r>
              <a:rPr lang="en-US" sz="2700" b="1" dirty="0" err="1">
                <a:solidFill>
                  <a:srgbClr val="7030A0"/>
                </a:solidFill>
              </a:rPr>
              <a:t>Udhëzim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Ministrit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Arsimit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dhe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Sportit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dhe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shpallen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në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faqen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smtClean="0">
                <a:solidFill>
                  <a:srgbClr val="7030A0"/>
                </a:solidFill>
                <a:hlinkClick r:id="rId4"/>
              </a:rPr>
              <a:t>www.arsimi.gov.al</a:t>
            </a:r>
            <a:endParaRPr lang="en-US" sz="2700" b="1" dirty="0" smtClean="0">
              <a:solidFill>
                <a:srgbClr val="7030A0"/>
              </a:solidFill>
            </a:endParaRPr>
          </a:p>
          <a:p>
            <a:r>
              <a:rPr lang="en-US" sz="2700" b="1" dirty="0" smtClean="0">
                <a:solidFill>
                  <a:srgbClr val="7030A0"/>
                </a:solidFill>
              </a:rPr>
              <a:t>  </a:t>
            </a:r>
            <a:r>
              <a:rPr lang="en-US" sz="2700" b="1" dirty="0" err="1">
                <a:solidFill>
                  <a:srgbClr val="7030A0"/>
                </a:solidFill>
              </a:rPr>
              <a:t>dhe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smtClean="0">
                <a:solidFill>
                  <a:srgbClr val="7030A0"/>
                </a:solidFill>
                <a:hlinkClick r:id="rId5"/>
              </a:rPr>
              <a:t>www.akp.gov.al</a:t>
            </a:r>
            <a:endParaRPr lang="en-US" sz="2700" b="1" dirty="0" smtClean="0">
              <a:solidFill>
                <a:srgbClr val="7030A0"/>
              </a:solidFill>
            </a:endParaRPr>
          </a:p>
          <a:p>
            <a:r>
              <a:rPr lang="en-US" sz="2700" b="1" dirty="0" smtClean="0">
                <a:solidFill>
                  <a:srgbClr val="7030A0"/>
                </a:solidFill>
              </a:rPr>
              <a:t> </a:t>
            </a:r>
            <a:endParaRPr lang="en-US" sz="2700" b="1" dirty="0">
              <a:solidFill>
                <a:srgbClr val="7030A0"/>
              </a:solidFill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5879589" y="1477629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1493041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743381525"/>
      </p:ext>
    </p:extLst>
  </p:cSld>
  <p:clrMapOvr>
    <a:masterClrMapping/>
  </p:clrMapOvr>
  <p:transition spd="slow" advTm="8000">
    <p:cov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2139397"/>
            <a:ext cx="9143999" cy="4718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8270" y="161172"/>
            <a:ext cx="2727460" cy="19782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1" y="2558723"/>
            <a:ext cx="914399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INFORMACIONE TË TJERA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" y="3179084"/>
            <a:ext cx="91439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 err="1">
                <a:solidFill>
                  <a:srgbClr val="7030A0"/>
                </a:solidFill>
              </a:rPr>
              <a:t>Rezultatet</a:t>
            </a:r>
            <a:r>
              <a:rPr lang="en-US" sz="2700" b="1" dirty="0">
                <a:solidFill>
                  <a:srgbClr val="7030A0"/>
                </a:solidFill>
              </a:rPr>
              <a:t> e MSH </a:t>
            </a:r>
            <a:r>
              <a:rPr lang="en-US" sz="2700" b="1" dirty="0" err="1">
                <a:solidFill>
                  <a:srgbClr val="7030A0"/>
                </a:solidFill>
              </a:rPr>
              <a:t>pasqyrohen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Libri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Transparencës</a:t>
            </a:r>
            <a:r>
              <a:rPr lang="en-US" sz="2700" b="1" dirty="0">
                <a:solidFill>
                  <a:srgbClr val="7030A0"/>
                </a:solidFill>
              </a:rPr>
              <a:t>, </a:t>
            </a:r>
            <a:r>
              <a:rPr lang="en-US" sz="2700" b="1" dirty="0" err="1">
                <a:solidFill>
                  <a:srgbClr val="7030A0"/>
                </a:solidFill>
              </a:rPr>
              <a:t>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cili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publikohet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në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faqet</a:t>
            </a:r>
            <a:r>
              <a:rPr lang="en-US" sz="2700" b="1" dirty="0">
                <a:solidFill>
                  <a:srgbClr val="7030A0"/>
                </a:solidFill>
              </a:rPr>
              <a:t> e AKP-</a:t>
            </a:r>
            <a:r>
              <a:rPr lang="en-US" sz="2700" b="1" dirty="0" err="1">
                <a:solidFill>
                  <a:srgbClr val="7030A0"/>
                </a:solidFill>
              </a:rPr>
              <a:t>së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dhe</a:t>
            </a:r>
            <a:r>
              <a:rPr lang="en-US" sz="2700" b="1" dirty="0">
                <a:solidFill>
                  <a:srgbClr val="7030A0"/>
                </a:solidFill>
              </a:rPr>
              <a:t> MAS;</a:t>
            </a:r>
          </a:p>
          <a:p>
            <a:r>
              <a:rPr lang="en-US" sz="2700" b="1" dirty="0">
                <a:solidFill>
                  <a:srgbClr val="7030A0"/>
                </a:solidFill>
              </a:rPr>
              <a:t>Pas </a:t>
            </a:r>
            <a:r>
              <a:rPr lang="en-US" sz="2700" b="1" dirty="0" err="1">
                <a:solidFill>
                  <a:srgbClr val="7030A0"/>
                </a:solidFill>
              </a:rPr>
              <a:t>daljes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së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Vendimit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Këshillit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Ministrave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për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kuotat</a:t>
            </a:r>
            <a:r>
              <a:rPr lang="en-US" sz="2700" b="1" dirty="0">
                <a:solidFill>
                  <a:srgbClr val="7030A0"/>
                </a:solidFill>
              </a:rPr>
              <a:t> e </a:t>
            </a:r>
            <a:r>
              <a:rPr lang="en-US" sz="2700" b="1" dirty="0" err="1">
                <a:solidFill>
                  <a:srgbClr val="7030A0"/>
                </a:solidFill>
              </a:rPr>
              <a:t>Ciklit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Parë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Studimeve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për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vitin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akademik</a:t>
            </a:r>
            <a:r>
              <a:rPr lang="en-US" sz="2700" b="1" dirty="0">
                <a:solidFill>
                  <a:srgbClr val="7030A0"/>
                </a:solidFill>
              </a:rPr>
              <a:t> 2014-2015 ( </a:t>
            </a:r>
            <a:r>
              <a:rPr lang="en-US" sz="2700" b="1" dirty="0" err="1">
                <a:solidFill>
                  <a:srgbClr val="7030A0"/>
                </a:solidFill>
              </a:rPr>
              <a:t>për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çdo</a:t>
            </a:r>
            <a:r>
              <a:rPr lang="en-US" sz="2700" b="1" dirty="0">
                <a:solidFill>
                  <a:srgbClr val="7030A0"/>
                </a:solidFill>
              </a:rPr>
              <a:t> program </a:t>
            </a:r>
            <a:r>
              <a:rPr lang="en-US" sz="2700" b="1" dirty="0" err="1">
                <a:solidFill>
                  <a:srgbClr val="7030A0"/>
                </a:solidFill>
              </a:rPr>
              <a:t>studimi</a:t>
            </a:r>
            <a:r>
              <a:rPr lang="en-US" sz="2700" b="1" dirty="0">
                <a:solidFill>
                  <a:srgbClr val="7030A0"/>
                </a:solidFill>
              </a:rPr>
              <a:t>), </a:t>
            </a:r>
            <a:r>
              <a:rPr lang="en-US" sz="2700" b="1" dirty="0" err="1">
                <a:solidFill>
                  <a:srgbClr val="7030A0"/>
                </a:solidFill>
              </a:rPr>
              <a:t>lista</a:t>
            </a:r>
            <a:r>
              <a:rPr lang="en-US" sz="2700" b="1" dirty="0">
                <a:solidFill>
                  <a:srgbClr val="7030A0"/>
                </a:solidFill>
              </a:rPr>
              <a:t> me </a:t>
            </a:r>
            <a:r>
              <a:rPr lang="en-US" sz="2700" b="1" dirty="0" err="1">
                <a:solidFill>
                  <a:srgbClr val="7030A0"/>
                </a:solidFill>
              </a:rPr>
              <a:t>fituesit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pasqyrohet</a:t>
            </a:r>
            <a:r>
              <a:rPr lang="en-US" sz="2700" b="1" dirty="0">
                <a:solidFill>
                  <a:srgbClr val="7030A0"/>
                </a:solidFill>
              </a:rPr>
              <a:t> me ID </a:t>
            </a:r>
            <a:r>
              <a:rPr lang="en-US" sz="2700" b="1" dirty="0" err="1">
                <a:solidFill>
                  <a:srgbClr val="7030A0"/>
                </a:solidFill>
              </a:rPr>
              <a:t>personale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në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faqen</a:t>
            </a:r>
            <a:r>
              <a:rPr lang="en-US" sz="2700" b="1" dirty="0">
                <a:solidFill>
                  <a:srgbClr val="7030A0"/>
                </a:solidFill>
              </a:rPr>
              <a:t>: </a:t>
            </a:r>
            <a:r>
              <a:rPr lang="en-US" sz="2700" b="1" dirty="0" smtClean="0">
                <a:solidFill>
                  <a:srgbClr val="7030A0"/>
                </a:solidFill>
              </a:rPr>
              <a:t>arsimi.gov.al </a:t>
            </a:r>
            <a:r>
              <a:rPr lang="en-US" sz="2700" b="1" dirty="0" err="1">
                <a:solidFill>
                  <a:srgbClr val="7030A0"/>
                </a:solidFill>
              </a:rPr>
              <a:t>si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dhe</a:t>
            </a:r>
            <a:r>
              <a:rPr lang="en-US" sz="2700" b="1" dirty="0">
                <a:solidFill>
                  <a:srgbClr val="7030A0"/>
                </a:solidFill>
              </a:rPr>
              <a:t> akp.gov.al.</a:t>
            </a: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5879589" y="1477629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1493041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94529282"/>
      </p:ext>
    </p:extLst>
  </p:cSld>
  <p:clrMapOvr>
    <a:masterClrMapping/>
  </p:clrMapOvr>
  <p:transition spd="slow" advTm="8000">
    <p:cov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2139397"/>
            <a:ext cx="9143999" cy="4718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8270" y="161172"/>
            <a:ext cx="2727460" cy="19782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9833" y="3305975"/>
            <a:ext cx="91439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Për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më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shumë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informacion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drejtohuni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në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faqen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web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të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MAS 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  <a:hlinkClick r:id="rId4"/>
              </a:rPr>
              <a:t>www.arsimi.gov.al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endParaRPr lang="en-US" sz="2700" dirty="0">
              <a:solidFill>
                <a:srgbClr val="FF0000"/>
              </a:solidFill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5879589" y="1477629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1493041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028374163"/>
      </p:ext>
    </p:extLst>
  </p:cSld>
  <p:clrMapOvr>
    <a:masterClrMapping/>
  </p:clrMapOvr>
  <p:transition spd="slow" advTm="8000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2139397"/>
            <a:ext cx="9143999" cy="4718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8270" y="161172"/>
            <a:ext cx="2727460" cy="19782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1" y="2558723"/>
            <a:ext cx="914399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KUSH JEP PROVIMET E MSH 2014?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" y="3023817"/>
            <a:ext cx="91439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 err="1">
                <a:solidFill>
                  <a:srgbClr val="7030A0"/>
                </a:solidFill>
              </a:rPr>
              <a:t>Maturanti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që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ka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përfunduar</a:t>
            </a:r>
            <a:r>
              <a:rPr lang="en-US" sz="2700" b="1" dirty="0">
                <a:solidFill>
                  <a:srgbClr val="7030A0"/>
                </a:solidFill>
              </a:rPr>
              <a:t> me </a:t>
            </a:r>
            <a:r>
              <a:rPr lang="en-US" sz="2700" b="1" dirty="0" err="1">
                <a:solidFill>
                  <a:srgbClr val="7030A0"/>
                </a:solidFill>
              </a:rPr>
              <a:t>sukses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vitin</a:t>
            </a:r>
            <a:r>
              <a:rPr lang="en-US" sz="2700" b="1" dirty="0">
                <a:solidFill>
                  <a:srgbClr val="7030A0"/>
                </a:solidFill>
              </a:rPr>
              <a:t> e </a:t>
            </a:r>
            <a:r>
              <a:rPr lang="en-US" sz="2700" b="1" dirty="0" err="1">
                <a:solidFill>
                  <a:srgbClr val="7030A0"/>
                </a:solidFill>
              </a:rPr>
              <a:t>fundit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shkollës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së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mesme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dhe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ka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plotësuar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formularin</a:t>
            </a:r>
            <a:r>
              <a:rPr lang="en-US" sz="2700" b="1" dirty="0">
                <a:solidFill>
                  <a:srgbClr val="7030A0"/>
                </a:solidFill>
              </a:rPr>
              <a:t> A1;</a:t>
            </a:r>
          </a:p>
          <a:p>
            <a:r>
              <a:rPr lang="en-US" sz="2700" b="1" dirty="0" err="1">
                <a:solidFill>
                  <a:srgbClr val="7030A0"/>
                </a:solidFill>
              </a:rPr>
              <a:t>Kandidati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që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ka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marrë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dëftesë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pjekurie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dhe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ka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plotësuar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formularin</a:t>
            </a:r>
            <a:r>
              <a:rPr lang="en-US" sz="2700" b="1" dirty="0">
                <a:solidFill>
                  <a:srgbClr val="7030A0"/>
                </a:solidFill>
              </a:rPr>
              <a:t> A1Z;</a:t>
            </a:r>
          </a:p>
          <a:p>
            <a:r>
              <a:rPr lang="en-US" sz="2700" b="1" dirty="0" err="1">
                <a:solidFill>
                  <a:srgbClr val="7030A0"/>
                </a:solidFill>
              </a:rPr>
              <a:t>Maturantët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që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kanë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përfunduar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shkollën</a:t>
            </a:r>
            <a:r>
              <a:rPr lang="en-US" sz="2700" b="1" dirty="0">
                <a:solidFill>
                  <a:srgbClr val="7030A0"/>
                </a:solidFill>
              </a:rPr>
              <a:t> e </a:t>
            </a:r>
            <a:r>
              <a:rPr lang="en-US" sz="2700" b="1" dirty="0" err="1">
                <a:solidFill>
                  <a:srgbClr val="7030A0"/>
                </a:solidFill>
              </a:rPr>
              <a:t>mesme</a:t>
            </a:r>
            <a:r>
              <a:rPr lang="en-US" sz="2700" b="1" dirty="0">
                <a:solidFill>
                  <a:srgbClr val="7030A0"/>
                </a:solidFill>
              </a:rPr>
              <a:t> para </a:t>
            </a:r>
            <a:r>
              <a:rPr lang="en-US" sz="2700" b="1" dirty="0" err="1">
                <a:solidFill>
                  <a:srgbClr val="7030A0"/>
                </a:solidFill>
              </a:rPr>
              <a:t>vitit</a:t>
            </a:r>
            <a:r>
              <a:rPr lang="en-US" sz="2700" b="1" dirty="0">
                <a:solidFill>
                  <a:srgbClr val="7030A0"/>
                </a:solidFill>
              </a:rPr>
              <a:t> 2014, </a:t>
            </a:r>
            <a:r>
              <a:rPr lang="en-US" sz="2700" b="1" dirty="0" err="1">
                <a:solidFill>
                  <a:srgbClr val="7030A0"/>
                </a:solidFill>
              </a:rPr>
              <a:t>por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nuk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janë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pajisur</a:t>
            </a:r>
            <a:r>
              <a:rPr lang="en-US" sz="2700" b="1" dirty="0">
                <a:solidFill>
                  <a:srgbClr val="7030A0"/>
                </a:solidFill>
              </a:rPr>
              <a:t> me </a:t>
            </a:r>
            <a:r>
              <a:rPr lang="en-US" sz="2700" b="1" dirty="0" err="1">
                <a:solidFill>
                  <a:srgbClr val="7030A0"/>
                </a:solidFill>
              </a:rPr>
              <a:t>Dëftesë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Pjekurie</a:t>
            </a:r>
            <a:r>
              <a:rPr lang="en-US" sz="2700" b="1" dirty="0">
                <a:solidFill>
                  <a:srgbClr val="7030A0"/>
                </a:solidFill>
              </a:rPr>
              <a:t>/ </a:t>
            </a:r>
            <a:r>
              <a:rPr lang="en-US" sz="2700" b="1" dirty="0" err="1">
                <a:solidFill>
                  <a:srgbClr val="7030A0"/>
                </a:solidFill>
              </a:rPr>
              <a:t>Diplomë</a:t>
            </a:r>
            <a:r>
              <a:rPr lang="en-US" sz="2700" b="1" dirty="0">
                <a:solidFill>
                  <a:srgbClr val="7030A0"/>
                </a:solidFill>
              </a:rPr>
              <a:t>;</a:t>
            </a: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5879589" y="1477629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1493041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30107033"/>
      </p:ext>
    </p:extLst>
  </p:cSld>
  <p:clrMapOvr>
    <a:masterClrMapping/>
  </p:clrMapOvr>
  <p:transition spd="slow" advTm="8000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2139397"/>
            <a:ext cx="9143999" cy="4718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8270" y="161172"/>
            <a:ext cx="2727460" cy="19782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1" y="2558723"/>
            <a:ext cx="914399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KUSH JEP PROVIMET E MSH 2014?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540" y="3066554"/>
            <a:ext cx="9143996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 err="1">
                <a:solidFill>
                  <a:srgbClr val="7030A0"/>
                </a:solidFill>
              </a:rPr>
              <a:t>Maturanti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i</a:t>
            </a:r>
            <a:r>
              <a:rPr lang="en-US" sz="2700" b="1" dirty="0">
                <a:solidFill>
                  <a:srgbClr val="7030A0"/>
                </a:solidFill>
              </a:rPr>
              <a:t> para </a:t>
            </a:r>
            <a:r>
              <a:rPr lang="en-US" sz="2700" b="1" dirty="0" err="1">
                <a:solidFill>
                  <a:srgbClr val="7030A0"/>
                </a:solidFill>
              </a:rPr>
              <a:t>vitit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shkollor</a:t>
            </a:r>
            <a:r>
              <a:rPr lang="en-US" sz="2700" b="1" dirty="0">
                <a:solidFill>
                  <a:srgbClr val="7030A0"/>
                </a:solidFill>
              </a:rPr>
              <a:t> 2005-2006 </a:t>
            </a:r>
            <a:r>
              <a:rPr lang="en-US" sz="2700" b="1" dirty="0" err="1">
                <a:solidFill>
                  <a:srgbClr val="7030A0"/>
                </a:solidFill>
              </a:rPr>
              <a:t>jep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provimet</a:t>
            </a:r>
            <a:r>
              <a:rPr lang="en-US" sz="2700" b="1" dirty="0">
                <a:solidFill>
                  <a:srgbClr val="7030A0"/>
                </a:solidFill>
              </a:rPr>
              <a:t> e </a:t>
            </a:r>
            <a:r>
              <a:rPr lang="en-US" sz="2700" b="1" dirty="0" err="1">
                <a:solidFill>
                  <a:srgbClr val="7030A0"/>
                </a:solidFill>
              </a:rPr>
              <a:t>Maturës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sipas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kritereve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përcaktuara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në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udhëzimin</a:t>
            </a:r>
            <a:r>
              <a:rPr lang="en-US" sz="2700" b="1" dirty="0">
                <a:solidFill>
                  <a:srgbClr val="7030A0"/>
                </a:solidFill>
              </a:rPr>
              <a:t> nr. 60, </a:t>
            </a:r>
            <a:r>
              <a:rPr lang="en-US" sz="2700" b="1" dirty="0" err="1">
                <a:solidFill>
                  <a:srgbClr val="7030A0"/>
                </a:solidFill>
              </a:rPr>
              <a:t>dt.</a:t>
            </a:r>
            <a:r>
              <a:rPr lang="en-US" sz="2700" b="1" dirty="0">
                <a:solidFill>
                  <a:srgbClr val="7030A0"/>
                </a:solidFill>
              </a:rPr>
              <a:t> 26.12.2013;</a:t>
            </a:r>
          </a:p>
          <a:p>
            <a:r>
              <a:rPr lang="en-US" sz="2700" b="1" dirty="0" err="1">
                <a:solidFill>
                  <a:srgbClr val="7030A0"/>
                </a:solidFill>
              </a:rPr>
              <a:t>Maturantët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që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kanë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përfunduar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shkollën</a:t>
            </a:r>
            <a:r>
              <a:rPr lang="en-US" sz="2700" b="1" dirty="0">
                <a:solidFill>
                  <a:srgbClr val="7030A0"/>
                </a:solidFill>
              </a:rPr>
              <a:t> e </a:t>
            </a:r>
            <a:r>
              <a:rPr lang="en-US" sz="2700" b="1" dirty="0" err="1">
                <a:solidFill>
                  <a:srgbClr val="7030A0"/>
                </a:solidFill>
              </a:rPr>
              <a:t>mesme</a:t>
            </a:r>
            <a:r>
              <a:rPr lang="en-US" sz="2700" b="1" dirty="0">
                <a:solidFill>
                  <a:srgbClr val="7030A0"/>
                </a:solidFill>
              </a:rPr>
              <a:t> para </a:t>
            </a:r>
            <a:r>
              <a:rPr lang="en-US" sz="2700" b="1" dirty="0" err="1">
                <a:solidFill>
                  <a:srgbClr val="7030A0"/>
                </a:solidFill>
              </a:rPr>
              <a:t>vitit</a:t>
            </a:r>
            <a:r>
              <a:rPr lang="en-US" sz="2700" b="1" dirty="0">
                <a:solidFill>
                  <a:srgbClr val="7030A0"/>
                </a:solidFill>
              </a:rPr>
              <a:t> 2014, </a:t>
            </a:r>
            <a:r>
              <a:rPr lang="en-US" sz="2700" b="1" dirty="0" err="1">
                <a:solidFill>
                  <a:srgbClr val="7030A0"/>
                </a:solidFill>
              </a:rPr>
              <a:t>nuk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japin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gjuhën</a:t>
            </a:r>
            <a:r>
              <a:rPr lang="en-US" sz="2700" b="1" dirty="0">
                <a:solidFill>
                  <a:srgbClr val="7030A0"/>
                </a:solidFill>
              </a:rPr>
              <a:t> e </a:t>
            </a:r>
            <a:r>
              <a:rPr lang="en-US" sz="2700" b="1" dirty="0" err="1">
                <a:solidFill>
                  <a:srgbClr val="7030A0"/>
                </a:solidFill>
              </a:rPr>
              <a:t>huaj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si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provim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detyruar</a:t>
            </a:r>
            <a:r>
              <a:rPr lang="en-US" sz="2700" b="1" dirty="0">
                <a:solidFill>
                  <a:srgbClr val="7030A0"/>
                </a:solidFill>
              </a:rPr>
              <a:t>;</a:t>
            </a: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5879589" y="1477629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1493041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017396843"/>
      </p:ext>
    </p:extLst>
  </p:cSld>
  <p:clrMapOvr>
    <a:masterClrMapping/>
  </p:clrMapOvr>
  <p:transition spd="slow" advTm="8000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2139397"/>
            <a:ext cx="9143999" cy="4718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8270" y="161172"/>
            <a:ext cx="2727460" cy="19782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1" y="2558723"/>
            <a:ext cx="914399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APLIKIMI PËR MSH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832" y="3621535"/>
            <a:ext cx="91439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 err="1">
                <a:solidFill>
                  <a:srgbClr val="7030A0"/>
                </a:solidFill>
              </a:rPr>
              <a:t>Aplikimi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dhe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plotësimi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Formularit</a:t>
            </a:r>
            <a:r>
              <a:rPr lang="en-US" sz="2700" b="1" dirty="0">
                <a:solidFill>
                  <a:srgbClr val="7030A0"/>
                </a:solidFill>
              </a:rPr>
              <a:t> A1/A1Z, A2  </a:t>
            </a:r>
            <a:r>
              <a:rPr lang="en-US" sz="2700" b="1" dirty="0" err="1">
                <a:solidFill>
                  <a:srgbClr val="7030A0"/>
                </a:solidFill>
              </a:rPr>
              <a:t>bëhet</a:t>
            </a:r>
            <a:r>
              <a:rPr lang="en-US" sz="2700" b="1" dirty="0">
                <a:solidFill>
                  <a:srgbClr val="7030A0"/>
                </a:solidFill>
              </a:rPr>
              <a:t> online;</a:t>
            </a:r>
          </a:p>
          <a:p>
            <a:endParaRPr lang="en-US" sz="2700" b="1" dirty="0">
              <a:solidFill>
                <a:srgbClr val="7030A0"/>
              </a:solidFill>
            </a:endParaRPr>
          </a:p>
          <a:p>
            <a:r>
              <a:rPr lang="en-US" sz="2700" b="1" dirty="0" err="1">
                <a:solidFill>
                  <a:srgbClr val="7030A0"/>
                </a:solidFill>
              </a:rPr>
              <a:t>Datat</a:t>
            </a:r>
            <a:r>
              <a:rPr lang="en-US" sz="2700" b="1" dirty="0">
                <a:solidFill>
                  <a:srgbClr val="7030A0"/>
                </a:solidFill>
              </a:rPr>
              <a:t> e </a:t>
            </a:r>
            <a:r>
              <a:rPr lang="en-US" sz="2700" b="1" dirty="0" err="1">
                <a:solidFill>
                  <a:srgbClr val="7030A0"/>
                </a:solidFill>
              </a:rPr>
              <a:t>aplikimit</a:t>
            </a:r>
            <a:r>
              <a:rPr lang="en-US" sz="2700" b="1" dirty="0">
                <a:solidFill>
                  <a:srgbClr val="7030A0"/>
                </a:solidFill>
              </a:rPr>
              <a:t>  </a:t>
            </a:r>
            <a:r>
              <a:rPr lang="en-US" sz="2700" b="1" dirty="0" err="1">
                <a:solidFill>
                  <a:srgbClr val="7030A0"/>
                </a:solidFill>
              </a:rPr>
              <a:t>miratohen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nga</a:t>
            </a:r>
            <a:r>
              <a:rPr lang="en-US" sz="2700" b="1" dirty="0">
                <a:solidFill>
                  <a:srgbClr val="7030A0"/>
                </a:solidFill>
              </a:rPr>
              <a:t> MAS </a:t>
            </a:r>
            <a:r>
              <a:rPr lang="en-US" sz="2700" b="1" dirty="0" err="1">
                <a:solidFill>
                  <a:srgbClr val="7030A0"/>
                </a:solidFill>
              </a:rPr>
              <a:t>dhe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shpallen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në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faqen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smtClean="0">
                <a:solidFill>
                  <a:srgbClr val="7030A0"/>
                </a:solidFill>
                <a:hlinkClick r:id="rId4"/>
              </a:rPr>
              <a:t>www.arsimi.gov.al</a:t>
            </a:r>
            <a:r>
              <a:rPr lang="en-US" sz="2700" b="1" dirty="0" smtClean="0">
                <a:solidFill>
                  <a:srgbClr val="7030A0"/>
                </a:solidFill>
              </a:rPr>
              <a:t>   </a:t>
            </a:r>
            <a:r>
              <a:rPr lang="en-US" sz="2700" b="1" dirty="0" err="1">
                <a:solidFill>
                  <a:srgbClr val="7030A0"/>
                </a:solidFill>
              </a:rPr>
              <a:t>dhe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smtClean="0">
                <a:solidFill>
                  <a:srgbClr val="7030A0"/>
                </a:solidFill>
                <a:hlinkClick r:id="rId5"/>
              </a:rPr>
              <a:t>www.akp.gov.al</a:t>
            </a:r>
            <a:r>
              <a:rPr lang="en-US" sz="2700" b="1" dirty="0" smtClean="0">
                <a:solidFill>
                  <a:srgbClr val="7030A0"/>
                </a:solidFill>
              </a:rPr>
              <a:t> </a:t>
            </a:r>
            <a:endParaRPr lang="en-US" sz="2700" b="1" dirty="0">
              <a:solidFill>
                <a:srgbClr val="7030A0"/>
              </a:solidFill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5879589" y="1477629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1493041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97149566"/>
      </p:ext>
    </p:extLst>
  </p:cSld>
  <p:clrMapOvr>
    <a:masterClrMapping/>
  </p:clrMapOvr>
  <p:transition spd="slow" advTm="8000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2139397"/>
            <a:ext cx="9143999" cy="4718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8270" y="161172"/>
            <a:ext cx="2727460" cy="19782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9833" y="3305975"/>
            <a:ext cx="91439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Për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më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shumë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informacion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drejtohuni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në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faqen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web </a:t>
            </a:r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të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MAS 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  <a:hlinkClick r:id="rId4"/>
              </a:rPr>
              <a:t>www.arsimi.gov.al</a:t>
            </a:r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 </a:t>
            </a:r>
            <a:endParaRPr lang="en-US" sz="2700" dirty="0">
              <a:solidFill>
                <a:srgbClr val="FF0000"/>
              </a:solidFill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5879589" y="1477629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1493041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98911750"/>
      </p:ext>
    </p:extLst>
  </p:cSld>
  <p:clrMapOvr>
    <a:masterClrMapping/>
  </p:clrMapOvr>
  <p:transition spd="slow" advTm="8000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2139397"/>
            <a:ext cx="9143999" cy="4718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8270" y="161172"/>
            <a:ext cx="2727460" cy="19782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" y="2209800"/>
            <a:ext cx="914399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700" b="1" dirty="0">
                <a:solidFill>
                  <a:srgbClr val="FF0000"/>
                </a:solidFill>
                <a:latin typeface="Adobe Garamond Pro"/>
              </a:rPr>
              <a:t>KU BËHET APLIKIMI?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832" y="2590800"/>
            <a:ext cx="91439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7030A0"/>
                </a:solidFill>
              </a:rPr>
              <a:t>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shkollat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ekzistuese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ku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kryejnë</a:t>
            </a:r>
            <a:r>
              <a:rPr lang="en-US" sz="2400" b="1" dirty="0">
                <a:solidFill>
                  <a:srgbClr val="7030A0"/>
                </a:solidFill>
              </a:rPr>
              <a:t>/ </a:t>
            </a:r>
            <a:r>
              <a:rPr lang="en-US" sz="2400" b="1" dirty="0" err="1">
                <a:solidFill>
                  <a:srgbClr val="7030A0"/>
                </a:solidFill>
              </a:rPr>
              <a:t>kanë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kryer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studimet</a:t>
            </a:r>
            <a:r>
              <a:rPr lang="en-US" sz="2400" b="1" dirty="0">
                <a:solidFill>
                  <a:srgbClr val="7030A0"/>
                </a:solidFill>
              </a:rPr>
              <a:t> e </a:t>
            </a:r>
            <a:r>
              <a:rPr lang="en-US" sz="2400" b="1" dirty="0" err="1">
                <a:solidFill>
                  <a:srgbClr val="7030A0"/>
                </a:solidFill>
              </a:rPr>
              <a:t>Arsimit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Mesëm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Lartë</a:t>
            </a:r>
            <a:r>
              <a:rPr lang="en-US" sz="2400" b="1" dirty="0" smtClean="0">
                <a:solidFill>
                  <a:srgbClr val="7030A0"/>
                </a:solidFill>
              </a:rPr>
              <a:t>;</a:t>
            </a:r>
            <a:endParaRPr lang="en-US" sz="2400" b="1" dirty="0">
              <a:solidFill>
                <a:srgbClr val="7030A0"/>
              </a:solidFill>
            </a:endParaRPr>
          </a:p>
          <a:p>
            <a:r>
              <a:rPr lang="en-US" sz="2400" b="1" dirty="0" err="1">
                <a:solidFill>
                  <a:srgbClr val="7030A0"/>
                </a:solidFill>
              </a:rPr>
              <a:t>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shkollën</a:t>
            </a:r>
            <a:r>
              <a:rPr lang="en-US" sz="2400" b="1" dirty="0">
                <a:solidFill>
                  <a:srgbClr val="7030A0"/>
                </a:solidFill>
              </a:rPr>
              <a:t> e </a:t>
            </a:r>
            <a:r>
              <a:rPr lang="en-US" sz="2400" b="1" dirty="0" err="1">
                <a:solidFill>
                  <a:srgbClr val="7030A0"/>
                </a:solidFill>
              </a:rPr>
              <a:t>përcaktuar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nga</a:t>
            </a:r>
            <a:r>
              <a:rPr lang="en-US" sz="2400" b="1" dirty="0">
                <a:solidFill>
                  <a:srgbClr val="7030A0"/>
                </a:solidFill>
              </a:rPr>
              <a:t> KMSH e </a:t>
            </a:r>
            <a:r>
              <a:rPr lang="en-US" sz="2400" b="1" dirty="0" err="1" smtClean="0">
                <a:solidFill>
                  <a:srgbClr val="7030A0"/>
                </a:solidFill>
              </a:rPr>
              <a:t>vendbanimit</a:t>
            </a:r>
            <a:r>
              <a:rPr lang="en-US" sz="2400" b="1" dirty="0" smtClean="0">
                <a:solidFill>
                  <a:srgbClr val="7030A0"/>
                </a:solidFill>
              </a:rPr>
              <a:t> (</a:t>
            </a:r>
            <a:r>
              <a:rPr lang="en-US" sz="2400" b="1" dirty="0" err="1" smtClean="0">
                <a:solidFill>
                  <a:srgbClr val="7030A0"/>
                </a:solidFill>
              </a:rPr>
              <a:t>komisioni</a:t>
            </a:r>
            <a:r>
              <a:rPr lang="en-US" sz="2400" b="1" dirty="0" smtClean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i</a:t>
            </a:r>
            <a:r>
              <a:rPr lang="en-US" sz="2400" b="1" dirty="0">
                <a:solidFill>
                  <a:srgbClr val="7030A0"/>
                </a:solidFill>
              </a:rPr>
              <a:t> MSH </a:t>
            </a:r>
            <a:r>
              <a:rPr lang="en-US" sz="2400" b="1" dirty="0" err="1">
                <a:solidFill>
                  <a:srgbClr val="7030A0"/>
                </a:solidFill>
              </a:rPr>
              <a:t>në</a:t>
            </a:r>
            <a:r>
              <a:rPr lang="en-US" sz="2400" b="1" dirty="0">
                <a:solidFill>
                  <a:srgbClr val="7030A0"/>
                </a:solidFill>
              </a:rPr>
              <a:t> DAR/ZA), </a:t>
            </a:r>
            <a:r>
              <a:rPr lang="en-US" sz="2400" b="1" dirty="0" err="1">
                <a:solidFill>
                  <a:srgbClr val="7030A0"/>
                </a:solidFill>
              </a:rPr>
              <a:t>kur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shkolla</a:t>
            </a:r>
            <a:r>
              <a:rPr lang="en-US" sz="2400" b="1" dirty="0">
                <a:solidFill>
                  <a:srgbClr val="7030A0"/>
                </a:solidFill>
              </a:rPr>
              <a:t> e </a:t>
            </a:r>
            <a:r>
              <a:rPr lang="en-US" sz="2400" b="1" dirty="0" err="1">
                <a:solidFill>
                  <a:srgbClr val="7030A0"/>
                </a:solidFill>
              </a:rPr>
              <a:t>mesme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që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ka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përfunduar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studimet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është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mbyllur</a:t>
            </a:r>
            <a:r>
              <a:rPr lang="en-US" sz="2400" b="1" dirty="0" smtClean="0">
                <a:solidFill>
                  <a:srgbClr val="7030A0"/>
                </a:solidFill>
              </a:rPr>
              <a:t>;</a:t>
            </a:r>
            <a:endParaRPr lang="en-US" sz="2400" b="1" dirty="0">
              <a:solidFill>
                <a:srgbClr val="7030A0"/>
              </a:solidFill>
            </a:endParaRPr>
          </a:p>
          <a:p>
            <a:r>
              <a:rPr lang="en-US" sz="2400" b="1" dirty="0" err="1">
                <a:solidFill>
                  <a:srgbClr val="7030A0"/>
                </a:solidFill>
              </a:rPr>
              <a:t>Në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shkollën</a:t>
            </a:r>
            <a:r>
              <a:rPr lang="en-US" sz="2400" b="1" dirty="0">
                <a:solidFill>
                  <a:srgbClr val="7030A0"/>
                </a:solidFill>
              </a:rPr>
              <a:t> e </a:t>
            </a:r>
            <a:r>
              <a:rPr lang="en-US" sz="2400" b="1" dirty="0" err="1">
                <a:solidFill>
                  <a:srgbClr val="7030A0"/>
                </a:solidFill>
              </a:rPr>
              <a:t>përcaktuar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nga</a:t>
            </a:r>
            <a:r>
              <a:rPr lang="en-US" sz="2400" b="1" dirty="0">
                <a:solidFill>
                  <a:srgbClr val="7030A0"/>
                </a:solidFill>
              </a:rPr>
              <a:t> KMSH e </a:t>
            </a:r>
            <a:r>
              <a:rPr lang="en-US" sz="2400" b="1" dirty="0" err="1">
                <a:solidFill>
                  <a:srgbClr val="7030A0"/>
                </a:solidFill>
              </a:rPr>
              <a:t>vendbanimit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nëse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kandidati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ka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mbaruar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studimet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jashtë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vendit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dhe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ka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ekuivalentuar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diplomën</a:t>
            </a:r>
            <a:r>
              <a:rPr lang="en-US" sz="2400" b="1" dirty="0">
                <a:solidFill>
                  <a:srgbClr val="7030A0"/>
                </a:solidFill>
              </a:rPr>
              <a:t> e </a:t>
            </a:r>
            <a:r>
              <a:rPr lang="en-US" sz="2400" b="1" dirty="0" err="1">
                <a:solidFill>
                  <a:srgbClr val="7030A0"/>
                </a:solidFill>
              </a:rPr>
              <a:t>shkollës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mesme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në</a:t>
            </a:r>
            <a:r>
              <a:rPr lang="en-US" sz="2400" b="1" dirty="0">
                <a:solidFill>
                  <a:srgbClr val="7030A0"/>
                </a:solidFill>
              </a:rPr>
              <a:t> MAS</a:t>
            </a: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5879589" y="1477629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1493041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40455522"/>
      </p:ext>
    </p:extLst>
  </p:cSld>
  <p:clrMapOvr>
    <a:masterClrMapping/>
  </p:clrMapOvr>
  <p:transition spd="slow" advTm="8000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2139397"/>
            <a:ext cx="9143999" cy="4718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8270" y="161172"/>
            <a:ext cx="2727460" cy="19782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1" y="2558723"/>
            <a:ext cx="91439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700" b="1" dirty="0" err="1" smtClean="0">
                <a:solidFill>
                  <a:srgbClr val="FF0000"/>
                </a:solidFill>
                <a:latin typeface="Adobe Garamond Pro"/>
              </a:rPr>
              <a:t>Dokumentat</a:t>
            </a:r>
            <a:r>
              <a:rPr lang="en-US" sz="2700" b="1" dirty="0" smtClean="0">
                <a:solidFill>
                  <a:srgbClr val="FF0000"/>
                </a:solidFill>
                <a:latin typeface="Adobe Garamond Pro"/>
              </a:rPr>
              <a:t> e </a:t>
            </a:r>
            <a:r>
              <a:rPr lang="en-US" sz="2700" b="1" dirty="0" err="1" smtClean="0">
                <a:solidFill>
                  <a:srgbClr val="FF0000"/>
                </a:solidFill>
                <a:latin typeface="Adobe Garamond Pro"/>
              </a:rPr>
              <a:t>aplikimit</a:t>
            </a:r>
            <a:r>
              <a:rPr lang="en-US" sz="2700" b="1" dirty="0" smtClean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Adobe Garamond Pro"/>
              </a:rPr>
              <a:t>për</a:t>
            </a:r>
            <a:r>
              <a:rPr lang="en-US" sz="2700" b="1" dirty="0" smtClean="0">
                <a:solidFill>
                  <a:srgbClr val="FF0000"/>
                </a:solidFill>
                <a:latin typeface="Adobe Garamond Pro"/>
              </a:rPr>
              <a:t>  </a:t>
            </a:r>
            <a:r>
              <a:rPr lang="en-US" sz="2700" b="1" dirty="0" err="1" smtClean="0">
                <a:solidFill>
                  <a:srgbClr val="FF0000"/>
                </a:solidFill>
                <a:latin typeface="Adobe Garamond Pro"/>
              </a:rPr>
              <a:t>kandidatët</a:t>
            </a:r>
            <a:r>
              <a:rPr lang="en-US" sz="2700" b="1" dirty="0" smtClean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Adobe Garamond Pro"/>
              </a:rPr>
              <a:t>që</a:t>
            </a:r>
            <a:r>
              <a:rPr lang="en-US" sz="2700" b="1" dirty="0" smtClean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Adobe Garamond Pro"/>
              </a:rPr>
              <a:t>aplikojnë</a:t>
            </a:r>
            <a:r>
              <a:rPr lang="en-US" sz="2700" b="1" dirty="0" smtClean="0">
                <a:solidFill>
                  <a:srgbClr val="FF0000"/>
                </a:solidFill>
                <a:latin typeface="Adobe Garamond Pro"/>
              </a:rPr>
              <a:t> me </a:t>
            </a:r>
            <a:r>
              <a:rPr lang="en-US" sz="2700" b="1" dirty="0" err="1" smtClean="0">
                <a:solidFill>
                  <a:srgbClr val="FF0000"/>
                </a:solidFill>
                <a:latin typeface="Adobe Garamond Pro"/>
              </a:rPr>
              <a:t>formularin</a:t>
            </a:r>
            <a:r>
              <a:rPr lang="en-US" sz="2700" b="1" dirty="0" smtClean="0">
                <a:solidFill>
                  <a:srgbClr val="FF0000"/>
                </a:solidFill>
                <a:latin typeface="Adobe Garamond Pro"/>
              </a:rPr>
              <a:t> A1Z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832" y="3429000"/>
            <a:ext cx="914399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solidFill>
                  <a:srgbClr val="7030A0"/>
                </a:solidFill>
              </a:rPr>
              <a:t>Kërkesë</a:t>
            </a:r>
            <a:r>
              <a:rPr lang="en-US" sz="2200" b="1" dirty="0">
                <a:solidFill>
                  <a:srgbClr val="7030A0"/>
                </a:solidFill>
              </a:rPr>
              <a:t> me </a:t>
            </a:r>
            <a:r>
              <a:rPr lang="en-US" sz="2200" b="1" dirty="0" err="1">
                <a:solidFill>
                  <a:srgbClr val="7030A0"/>
                </a:solidFill>
              </a:rPr>
              <a:t>shkrim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për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dhënien</a:t>
            </a:r>
            <a:r>
              <a:rPr lang="en-US" sz="2200" b="1" dirty="0">
                <a:solidFill>
                  <a:srgbClr val="7030A0"/>
                </a:solidFill>
              </a:rPr>
              <a:t> e </a:t>
            </a:r>
            <a:r>
              <a:rPr lang="en-US" sz="2200" b="1" dirty="0" err="1">
                <a:solidFill>
                  <a:srgbClr val="7030A0"/>
                </a:solidFill>
              </a:rPr>
              <a:t>provimeve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të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Maturës</a:t>
            </a:r>
            <a:r>
              <a:rPr lang="en-US" sz="2200" b="1" dirty="0">
                <a:solidFill>
                  <a:srgbClr val="7030A0"/>
                </a:solidFill>
              </a:rPr>
              <a:t>;</a:t>
            </a:r>
          </a:p>
          <a:p>
            <a:r>
              <a:rPr lang="en-US" sz="2200" b="1" dirty="0">
                <a:solidFill>
                  <a:srgbClr val="7030A0"/>
                </a:solidFill>
              </a:rPr>
              <a:t>Kopje </a:t>
            </a:r>
            <a:r>
              <a:rPr lang="en-US" sz="2200" b="1" dirty="0" err="1">
                <a:solidFill>
                  <a:srgbClr val="7030A0"/>
                </a:solidFill>
              </a:rPr>
              <a:t>të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noterizuar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të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Dëftesës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së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Pjekurisë</a:t>
            </a:r>
            <a:r>
              <a:rPr lang="en-US" sz="2200" b="1" dirty="0">
                <a:solidFill>
                  <a:srgbClr val="7030A0"/>
                </a:solidFill>
              </a:rPr>
              <a:t>/</a:t>
            </a:r>
            <a:r>
              <a:rPr lang="en-US" sz="2200" b="1" dirty="0" err="1">
                <a:solidFill>
                  <a:srgbClr val="7030A0"/>
                </a:solidFill>
              </a:rPr>
              <a:t>Diplomës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së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Maturës</a:t>
            </a:r>
            <a:r>
              <a:rPr lang="en-US" sz="2200" b="1" dirty="0">
                <a:solidFill>
                  <a:srgbClr val="7030A0"/>
                </a:solidFill>
              </a:rPr>
              <a:t>,</a:t>
            </a:r>
          </a:p>
          <a:p>
            <a:r>
              <a:rPr lang="en-US" sz="2200" b="1" dirty="0" err="1">
                <a:solidFill>
                  <a:srgbClr val="7030A0"/>
                </a:solidFill>
              </a:rPr>
              <a:t>Vërtetimin</a:t>
            </a:r>
            <a:r>
              <a:rPr lang="en-US" sz="2200" b="1" dirty="0">
                <a:solidFill>
                  <a:srgbClr val="7030A0"/>
                </a:solidFill>
              </a:rPr>
              <a:t> me </a:t>
            </a:r>
            <a:r>
              <a:rPr lang="en-US" sz="2200" b="1" dirty="0" err="1">
                <a:solidFill>
                  <a:srgbClr val="7030A0"/>
                </a:solidFill>
              </a:rPr>
              <a:t>notat</a:t>
            </a:r>
            <a:r>
              <a:rPr lang="en-US" sz="2200" b="1" dirty="0">
                <a:solidFill>
                  <a:srgbClr val="7030A0"/>
                </a:solidFill>
              </a:rPr>
              <a:t> e </a:t>
            </a:r>
            <a:r>
              <a:rPr lang="en-US" sz="2200" b="1" dirty="0" err="1">
                <a:solidFill>
                  <a:srgbClr val="7030A0"/>
                </a:solidFill>
              </a:rPr>
              <a:t>të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gjitha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viteve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të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shkollës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së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mesme</a:t>
            </a:r>
            <a:r>
              <a:rPr lang="en-US" sz="2200" b="1" dirty="0">
                <a:solidFill>
                  <a:srgbClr val="7030A0"/>
                </a:solidFill>
              </a:rPr>
              <a:t> me </a:t>
            </a:r>
            <a:r>
              <a:rPr lang="en-US" sz="2200" b="1" dirty="0" err="1">
                <a:solidFill>
                  <a:srgbClr val="7030A0"/>
                </a:solidFill>
              </a:rPr>
              <a:t>fotografi</a:t>
            </a:r>
            <a:r>
              <a:rPr lang="en-US" sz="2200" b="1" dirty="0">
                <a:solidFill>
                  <a:srgbClr val="7030A0"/>
                </a:solidFill>
              </a:rPr>
              <a:t>;</a:t>
            </a:r>
          </a:p>
          <a:p>
            <a:r>
              <a:rPr lang="en-US" sz="2200" b="1" dirty="0" err="1">
                <a:solidFill>
                  <a:srgbClr val="7030A0"/>
                </a:solidFill>
              </a:rPr>
              <a:t>Certifikatën</a:t>
            </a:r>
            <a:r>
              <a:rPr lang="en-US" sz="2200" b="1" dirty="0">
                <a:solidFill>
                  <a:srgbClr val="7030A0"/>
                </a:solidFill>
              </a:rPr>
              <a:t> e </a:t>
            </a:r>
            <a:r>
              <a:rPr lang="en-US" sz="2200" b="1" dirty="0" err="1">
                <a:solidFill>
                  <a:srgbClr val="7030A0"/>
                </a:solidFill>
              </a:rPr>
              <a:t>Maturës</a:t>
            </a:r>
            <a:r>
              <a:rPr lang="en-US" sz="2200" b="1" dirty="0">
                <a:solidFill>
                  <a:srgbClr val="7030A0"/>
                </a:solidFill>
              </a:rPr>
              <a:t> me </a:t>
            </a:r>
            <a:r>
              <a:rPr lang="en-US" sz="2200" b="1" dirty="0" err="1">
                <a:solidFill>
                  <a:srgbClr val="7030A0"/>
                </a:solidFill>
              </a:rPr>
              <a:t>notat</a:t>
            </a:r>
            <a:r>
              <a:rPr lang="en-US" sz="2200" b="1" dirty="0">
                <a:solidFill>
                  <a:srgbClr val="7030A0"/>
                </a:solidFill>
              </a:rPr>
              <a:t> e </a:t>
            </a:r>
            <a:r>
              <a:rPr lang="en-US" sz="2200" b="1" dirty="0" err="1">
                <a:solidFill>
                  <a:srgbClr val="7030A0"/>
                </a:solidFill>
              </a:rPr>
              <a:t>të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gjitha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viteve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të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shkollës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së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mesme</a:t>
            </a:r>
            <a:r>
              <a:rPr lang="en-US" sz="2200" b="1" dirty="0">
                <a:solidFill>
                  <a:srgbClr val="7030A0"/>
                </a:solidFill>
              </a:rPr>
              <a:t>, </a:t>
            </a:r>
            <a:r>
              <a:rPr lang="en-US" sz="2200" b="1" dirty="0" err="1">
                <a:solidFill>
                  <a:srgbClr val="7030A0"/>
                </a:solidFill>
              </a:rPr>
              <a:t>lëshuar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nga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Drejtori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i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shkollës</a:t>
            </a:r>
            <a:r>
              <a:rPr lang="en-US" sz="2200" b="1" dirty="0">
                <a:solidFill>
                  <a:srgbClr val="7030A0"/>
                </a:solidFill>
              </a:rPr>
              <a:t>, </a:t>
            </a:r>
            <a:r>
              <a:rPr lang="en-US" sz="2200" b="1" dirty="0" err="1">
                <a:solidFill>
                  <a:srgbClr val="7030A0"/>
                </a:solidFill>
              </a:rPr>
              <a:t>sipas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rregjistrit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të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amzës</a:t>
            </a:r>
            <a:r>
              <a:rPr lang="en-US" sz="2200" b="1" dirty="0">
                <a:solidFill>
                  <a:srgbClr val="7030A0"/>
                </a:solidFill>
              </a:rPr>
              <a:t>, </a:t>
            </a:r>
            <a:r>
              <a:rPr lang="en-US" sz="2200" b="1" dirty="0" err="1">
                <a:solidFill>
                  <a:srgbClr val="7030A0"/>
                </a:solidFill>
              </a:rPr>
              <a:t>ose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dokumentit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të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lëshuar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nga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arkivi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i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shtetit</a:t>
            </a:r>
            <a:r>
              <a:rPr lang="en-US" sz="2200" b="1" dirty="0">
                <a:solidFill>
                  <a:srgbClr val="7030A0"/>
                </a:solidFill>
              </a:rPr>
              <a:t>, </a:t>
            </a:r>
            <a:r>
              <a:rPr lang="en-US" sz="2200" b="1" dirty="0" err="1">
                <a:solidFill>
                  <a:srgbClr val="7030A0"/>
                </a:solidFill>
              </a:rPr>
              <a:t>legalizuar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nga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Titullari</a:t>
            </a:r>
            <a:r>
              <a:rPr lang="en-US" sz="2200" b="1" dirty="0">
                <a:solidFill>
                  <a:srgbClr val="7030A0"/>
                </a:solidFill>
              </a:rPr>
              <a:t> </a:t>
            </a:r>
            <a:r>
              <a:rPr lang="en-US" sz="2200" b="1" dirty="0" err="1">
                <a:solidFill>
                  <a:srgbClr val="7030A0"/>
                </a:solidFill>
              </a:rPr>
              <a:t>i</a:t>
            </a:r>
            <a:r>
              <a:rPr lang="en-US" sz="2200" b="1" dirty="0">
                <a:solidFill>
                  <a:srgbClr val="7030A0"/>
                </a:solidFill>
              </a:rPr>
              <a:t> DAR/ZA-</a:t>
            </a:r>
            <a:r>
              <a:rPr lang="en-US" sz="2200" b="1" dirty="0" err="1">
                <a:solidFill>
                  <a:srgbClr val="7030A0"/>
                </a:solidFill>
              </a:rPr>
              <a:t>së</a:t>
            </a:r>
            <a:r>
              <a:rPr lang="en-US" sz="2200" b="1" dirty="0">
                <a:solidFill>
                  <a:srgbClr val="7030A0"/>
                </a:solidFill>
              </a:rPr>
              <a:t>;</a:t>
            </a: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5879589" y="1477629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1493041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032445411"/>
      </p:ext>
    </p:extLst>
  </p:cSld>
  <p:clrMapOvr>
    <a:masterClrMapping/>
  </p:clrMapOvr>
  <p:transition spd="slow" advTm="8000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2139397"/>
            <a:ext cx="9143999" cy="4718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8270" y="161172"/>
            <a:ext cx="2727460" cy="19782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1" y="2558723"/>
            <a:ext cx="91439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700" b="1" dirty="0" err="1">
                <a:solidFill>
                  <a:srgbClr val="FF0000"/>
                </a:solidFill>
                <a:latin typeface="Adobe Garamond Pro"/>
              </a:rPr>
              <a:t>P</a:t>
            </a:r>
            <a:r>
              <a:rPr lang="en-US" sz="2700" b="1" dirty="0" err="1" smtClean="0">
                <a:solidFill>
                  <a:srgbClr val="FF0000"/>
                </a:solidFill>
                <a:latin typeface="Adobe Garamond Pro"/>
              </a:rPr>
              <a:t>rovimet</a:t>
            </a:r>
            <a:r>
              <a:rPr lang="en-US" sz="2700" b="1" dirty="0" smtClean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Adobe Garamond Pro"/>
              </a:rPr>
              <a:t>që</a:t>
            </a:r>
            <a:r>
              <a:rPr lang="en-US" sz="2700" b="1" dirty="0" smtClean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Adobe Garamond Pro"/>
              </a:rPr>
              <a:t>njihen</a:t>
            </a:r>
            <a:r>
              <a:rPr lang="en-US" sz="2700" b="1" dirty="0" smtClean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Adobe Garamond Pro"/>
              </a:rPr>
              <a:t>për</a:t>
            </a:r>
            <a:r>
              <a:rPr lang="en-US" sz="2700" b="1" dirty="0" smtClean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Adobe Garamond Pro"/>
              </a:rPr>
              <a:t>shkollat</a:t>
            </a:r>
            <a:r>
              <a:rPr lang="en-US" sz="2700" b="1" dirty="0" smtClean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Adobe Garamond Pro"/>
              </a:rPr>
              <a:t>profesionale</a:t>
            </a:r>
            <a:r>
              <a:rPr lang="en-US" sz="2700" b="1" dirty="0" smtClean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Adobe Garamond Pro"/>
              </a:rPr>
              <a:t>dhe</a:t>
            </a:r>
            <a:r>
              <a:rPr lang="en-US" sz="2700" b="1" dirty="0" smtClean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Adobe Garamond Pro"/>
              </a:rPr>
              <a:t>të</a:t>
            </a:r>
            <a:r>
              <a:rPr lang="en-US" sz="2700" b="1" dirty="0" smtClean="0">
                <a:solidFill>
                  <a:srgbClr val="FF0000"/>
                </a:solidFill>
                <a:latin typeface="Adobe Garamond Pro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Adobe Garamond Pro"/>
              </a:rPr>
              <a:t>orientuara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" y="3464218"/>
            <a:ext cx="91439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 err="1">
                <a:solidFill>
                  <a:srgbClr val="7030A0"/>
                </a:solidFill>
              </a:rPr>
              <a:t>Kur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kandidati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ka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fituar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Dëftesën</a:t>
            </a:r>
            <a:r>
              <a:rPr lang="en-US" sz="2700" b="1" dirty="0">
                <a:solidFill>
                  <a:srgbClr val="7030A0"/>
                </a:solidFill>
              </a:rPr>
              <a:t> e </a:t>
            </a:r>
            <a:r>
              <a:rPr lang="en-US" sz="2700" b="1" dirty="0" err="1">
                <a:solidFill>
                  <a:srgbClr val="7030A0"/>
                </a:solidFill>
              </a:rPr>
              <a:t>Pjekurisë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si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provime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detyruara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njihen</a:t>
            </a:r>
            <a:r>
              <a:rPr lang="en-US" sz="2700" b="1" dirty="0" smtClean="0">
                <a:solidFill>
                  <a:srgbClr val="7030A0"/>
                </a:solidFill>
              </a:rPr>
              <a:t>:</a:t>
            </a:r>
            <a:endParaRPr lang="en-US" sz="2700" b="1" dirty="0">
              <a:solidFill>
                <a:srgbClr val="7030A0"/>
              </a:solidFill>
            </a:endParaRPr>
          </a:p>
          <a:p>
            <a:r>
              <a:rPr lang="en-US" sz="2700" b="1" dirty="0">
                <a:solidFill>
                  <a:srgbClr val="7030A0"/>
                </a:solidFill>
              </a:rPr>
              <a:t>- </a:t>
            </a:r>
            <a:r>
              <a:rPr lang="en-US" sz="2700" b="1" dirty="0" err="1">
                <a:solidFill>
                  <a:srgbClr val="7030A0"/>
                </a:solidFill>
              </a:rPr>
              <a:t>Letërsia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dhe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matematika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nëse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janë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dhënë</a:t>
            </a:r>
            <a:r>
              <a:rPr lang="en-US" sz="2700" b="1" dirty="0">
                <a:solidFill>
                  <a:srgbClr val="7030A0"/>
                </a:solidFill>
              </a:rPr>
              <a:t> e </a:t>
            </a:r>
            <a:r>
              <a:rPr lang="en-US" sz="2700" b="1" dirty="0" err="1">
                <a:solidFill>
                  <a:srgbClr val="7030A0"/>
                </a:solidFill>
              </a:rPr>
              <a:t>fituar</a:t>
            </a:r>
            <a:r>
              <a:rPr lang="en-US" sz="2700" b="1" dirty="0" smtClean="0">
                <a:solidFill>
                  <a:srgbClr val="7030A0"/>
                </a:solidFill>
              </a:rPr>
              <a:t>;</a:t>
            </a:r>
            <a:endParaRPr lang="en-US" sz="2700" b="1" dirty="0">
              <a:solidFill>
                <a:srgbClr val="7030A0"/>
              </a:solidFill>
            </a:endParaRPr>
          </a:p>
          <a:p>
            <a:r>
              <a:rPr lang="en-US" sz="2700" b="1" dirty="0">
                <a:solidFill>
                  <a:srgbClr val="7030A0"/>
                </a:solidFill>
              </a:rPr>
              <a:t>- </a:t>
            </a:r>
            <a:r>
              <a:rPr lang="en-US" sz="2700" b="1" dirty="0" err="1">
                <a:solidFill>
                  <a:srgbClr val="7030A0"/>
                </a:solidFill>
              </a:rPr>
              <a:t>Në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mungesë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tyre</a:t>
            </a:r>
            <a:r>
              <a:rPr lang="en-US" sz="2700" b="1" dirty="0">
                <a:solidFill>
                  <a:srgbClr val="7030A0"/>
                </a:solidFill>
              </a:rPr>
              <a:t>, </a:t>
            </a:r>
            <a:r>
              <a:rPr lang="en-US" sz="2700" b="1" dirty="0" err="1">
                <a:solidFill>
                  <a:srgbClr val="7030A0"/>
                </a:solidFill>
              </a:rPr>
              <a:t>një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ose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dy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nga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provimet</a:t>
            </a:r>
            <a:r>
              <a:rPr lang="en-US" sz="2700" b="1" dirty="0">
                <a:solidFill>
                  <a:srgbClr val="7030A0"/>
                </a:solidFill>
              </a:rPr>
              <a:t>, </a:t>
            </a:r>
            <a:r>
              <a:rPr lang="en-US" sz="2700" b="1" dirty="0" err="1">
                <a:solidFill>
                  <a:srgbClr val="7030A0"/>
                </a:solidFill>
              </a:rPr>
              <a:t>sipas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planit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mësimor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shkollës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së</a:t>
            </a:r>
            <a:r>
              <a:rPr lang="en-US" sz="2700" b="1" dirty="0">
                <a:solidFill>
                  <a:srgbClr val="7030A0"/>
                </a:solidFill>
              </a:rPr>
              <a:t> </a:t>
            </a:r>
            <a:r>
              <a:rPr lang="en-US" sz="2700" b="1" dirty="0" err="1">
                <a:solidFill>
                  <a:srgbClr val="7030A0"/>
                </a:solidFill>
              </a:rPr>
              <a:t>tyre</a:t>
            </a:r>
            <a:r>
              <a:rPr lang="en-US" sz="2700" b="1" dirty="0">
                <a:solidFill>
                  <a:srgbClr val="7030A0"/>
                </a:solidFill>
              </a:rPr>
              <a:t>;</a:t>
            </a:r>
          </a:p>
          <a:p>
            <a:r>
              <a:rPr lang="en-US" sz="2700" b="1" dirty="0" smtClean="0">
                <a:solidFill>
                  <a:srgbClr val="7030A0"/>
                </a:solidFill>
              </a:rPr>
              <a:t>.</a:t>
            </a:r>
            <a:endParaRPr lang="en-US" sz="2700" b="1" dirty="0">
              <a:solidFill>
                <a:srgbClr val="7030A0"/>
              </a:solidFill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5879589" y="1477629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1493041"/>
            <a:ext cx="3264408" cy="11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546103615"/>
      </p:ext>
    </p:extLst>
  </p:cSld>
  <p:clrMapOvr>
    <a:masterClrMapping/>
  </p:clrMapOvr>
  <p:transition spd="slow" advTm="8000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2956</TotalTime>
  <Words>1005</Words>
  <Application>Microsoft Office PowerPoint</Application>
  <PresentationFormat>On-screen Show (4:3)</PresentationFormat>
  <Paragraphs>70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1_Office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Bajame.Allmeta</dc:creator>
  <cp:lastModifiedBy>ornela.koleka</cp:lastModifiedBy>
  <cp:revision>22</cp:revision>
  <dcterms:created xsi:type="dcterms:W3CDTF">2014-02-24T13:03:50Z</dcterms:created>
  <dcterms:modified xsi:type="dcterms:W3CDTF">2014-02-26T18:00:21Z</dcterms:modified>
</cp:coreProperties>
</file>